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5"/>
  </p:sldMasterIdLst>
  <p:notesMasterIdLst>
    <p:notesMasterId r:id="rId28"/>
  </p:notesMasterIdLst>
  <p:sldIdLst>
    <p:sldId id="732" r:id="rId6"/>
    <p:sldId id="703" r:id="rId7"/>
    <p:sldId id="755" r:id="rId8"/>
    <p:sldId id="704" r:id="rId9"/>
    <p:sldId id="705" r:id="rId10"/>
    <p:sldId id="647" r:id="rId11"/>
    <p:sldId id="722" r:id="rId12"/>
    <p:sldId id="690" r:id="rId13"/>
    <p:sldId id="723" r:id="rId14"/>
    <p:sldId id="740" r:id="rId15"/>
    <p:sldId id="737" r:id="rId16"/>
    <p:sldId id="742" r:id="rId17"/>
    <p:sldId id="711" r:id="rId18"/>
    <p:sldId id="750" r:id="rId19"/>
    <p:sldId id="710" r:id="rId20"/>
    <p:sldId id="712" r:id="rId21"/>
    <p:sldId id="747" r:id="rId22"/>
    <p:sldId id="749" r:id="rId23"/>
    <p:sldId id="745" r:id="rId24"/>
    <p:sldId id="713" r:id="rId25"/>
    <p:sldId id="752" r:id="rId26"/>
    <p:sldId id="719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2180A5-B734-8A13-0CD3-8435615834D6}" name="Hausler, Courtney" initials="HC" userId="S::callen2@nrel.gov::2110e224-1eba-45d4-bb5a-2c06b1540ec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ison Dennis" initials="AED" lastIdx="1" clrIdx="0">
    <p:extLst>
      <p:ext uri="{19B8F6BF-5375-455C-9EA6-DF929625EA0E}">
        <p15:presenceInfo xmlns:p15="http://schemas.microsoft.com/office/powerpoint/2012/main" userId="Allison Dennis" providerId="None"/>
      </p:ext>
    </p:extLst>
  </p:cmAuthor>
  <p:cmAuthor id="2" name="Cremmins, Betty EOP/CEQ" initials="CBSE" lastIdx="1" clrIdx="1">
    <p:extLst>
      <p:ext uri="{19B8F6BF-5375-455C-9EA6-DF929625EA0E}">
        <p15:presenceInfo xmlns:p15="http://schemas.microsoft.com/office/powerpoint/2012/main" userId="Cremmins, Betty EOP/CEQ" providerId="None"/>
      </p:ext>
    </p:extLst>
  </p:cmAuthor>
  <p:cmAuthor id="3" name="Huey, Conner M. EOP/CEQ (Intern)" initials="HCME(" lastIdx="1" clrIdx="2">
    <p:extLst>
      <p:ext uri="{19B8F6BF-5375-455C-9EA6-DF929625EA0E}">
        <p15:presenceInfo xmlns:p15="http://schemas.microsoft.com/office/powerpoint/2012/main" userId="S-1-5-21-2153146651-2037946966-3331982856-1472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203864"/>
    <a:srgbClr val="517BC7"/>
    <a:srgbClr val="3760AB"/>
    <a:srgbClr val="87A4D9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56" autoAdjust="0"/>
    <p:restoredTop sz="94724" autoAdjust="0"/>
  </p:normalViewPr>
  <p:slideViewPr>
    <p:cSldViewPr snapToGrid="0">
      <p:cViewPr varScale="1">
        <p:scale>
          <a:sx n="124" d="100"/>
          <a:sy n="124" d="100"/>
        </p:scale>
        <p:origin x="37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1" d="100"/>
          <a:sy n="101" d="100"/>
        </p:scale>
        <p:origin x="1612" y="-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1E405-CCBD-4E04-9951-BCA35FF32A32}" type="datetimeFigureOut">
              <a:rPr lang="en-US" smtClean="0"/>
              <a:t>7/5/22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BF8FD-8EB3-4A6B-AB12-B852D50912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11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95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577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764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115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3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354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998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32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19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8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647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88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39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81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927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566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882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927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45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444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176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F8FD-8EB3-4A6B-AB12-B852D50912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01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489C6-3975-4EFF-8D79-583F09025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859EF-1490-441B-9EB2-573308082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FC9F7-EEB7-49BD-B786-7BC73042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7276-78D7-4A50-8561-0BA8D308BF9A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2A264-A425-43ED-9402-07CF8580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White House OCSO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36C6E-4E5B-4810-8FD4-18E14008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1</a:t>
            </a:r>
          </a:p>
        </p:txBody>
      </p:sp>
      <p:pic>
        <p:nvPicPr>
          <p:cNvPr id="7" name="Google Shape;40;p8">
            <a:extLst>
              <a:ext uri="{FF2B5EF4-FFF2-40B4-BE49-F238E27FC236}">
                <a16:creationId xmlns:a16="http://schemas.microsoft.com/office/drawing/2014/main" id="{DCAEA6E9-0FFB-4F1D-A657-B4DB072F0CAC}"/>
              </a:ext>
            </a:extLst>
          </p:cNvPr>
          <p:cNvPicPr preferRelativeResize="0"/>
          <p:nvPr/>
        </p:nvPicPr>
        <p:blipFill rotWithShape="1">
          <a:blip r:embed="rId2">
            <a:alphaModFix amt="4000"/>
          </a:blip>
          <a:srcRect l="28299"/>
          <a:stretch/>
        </p:blipFill>
        <p:spPr>
          <a:xfrm>
            <a:off x="3" y="267567"/>
            <a:ext cx="591983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534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A7279-67AC-4FFD-A43F-14F1DFB5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43078-C3C4-458A-AD4E-B6320E6E7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D648-8087-4AE4-A698-FCF9FF0C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DCC0-D7E3-4662-83BB-C7CDECA72C7E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D9BF1-A57E-4731-9AD6-723CC9A40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White House OCSO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844BF-9A6C-47DA-9F85-244B59B0D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8C9D0-DFD1-4C49-9E5F-02AA78FA32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Google Shape;40;p8">
            <a:extLst>
              <a:ext uri="{FF2B5EF4-FFF2-40B4-BE49-F238E27FC236}">
                <a16:creationId xmlns:a16="http://schemas.microsoft.com/office/drawing/2014/main" id="{015DB6E7-36A4-4775-A9F9-F6436FE0BF0D}"/>
              </a:ext>
            </a:extLst>
          </p:cNvPr>
          <p:cNvPicPr preferRelativeResize="0"/>
          <p:nvPr/>
        </p:nvPicPr>
        <p:blipFill rotWithShape="1">
          <a:blip r:embed="rId2">
            <a:alphaModFix amt="4000"/>
          </a:blip>
          <a:srcRect l="28299"/>
          <a:stretch/>
        </p:blipFill>
        <p:spPr>
          <a:xfrm>
            <a:off x="3" y="267567"/>
            <a:ext cx="591983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407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9760B8-1023-458F-91B9-8B12F1E55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F3AEC5-5DBD-4F5F-B5CB-89BA056EA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BADBF-3C0C-4916-9F35-F83175F22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84DF-AEF4-4589-83F8-0D116C593CBE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3588E-0093-4C09-8CEE-6C30B01A8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White House OCSO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E2D25-28F2-404C-8D5C-A069C5197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8C9D0-DFD1-4C49-9E5F-02AA78FA32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Google Shape;40;p8">
            <a:extLst>
              <a:ext uri="{FF2B5EF4-FFF2-40B4-BE49-F238E27FC236}">
                <a16:creationId xmlns:a16="http://schemas.microsoft.com/office/drawing/2014/main" id="{BEF90431-4575-4B54-8559-B17246CAC30A}"/>
              </a:ext>
            </a:extLst>
          </p:cNvPr>
          <p:cNvPicPr preferRelativeResize="0"/>
          <p:nvPr/>
        </p:nvPicPr>
        <p:blipFill rotWithShape="1">
          <a:blip r:embed="rId2">
            <a:alphaModFix amt="4000"/>
          </a:blip>
          <a:srcRect l="28299"/>
          <a:stretch/>
        </p:blipFill>
        <p:spPr>
          <a:xfrm>
            <a:off x="3" y="267567"/>
            <a:ext cx="591983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950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- full width 1">
  <p:cSld name="Text - full width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96867" y="483067"/>
            <a:ext cx="8915200" cy="13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A2458"/>
              </a:buClr>
              <a:buSzPts val="2800"/>
              <a:buFont typeface="Montserrat"/>
              <a:buNone/>
              <a:defRPr sz="3733" b="1">
                <a:solidFill>
                  <a:srgbClr val="0A245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ubTitle" idx="1"/>
          </p:nvPr>
        </p:nvSpPr>
        <p:spPr>
          <a:xfrm>
            <a:off x="709000" y="1777600"/>
            <a:ext cx="74676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728033" y="2216633"/>
            <a:ext cx="8699600" cy="26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A2458"/>
              </a:buClr>
              <a:buSzPts val="950"/>
              <a:buFont typeface="Source Serif Pro"/>
              <a:buChar char="●"/>
              <a:defRPr sz="1267">
                <a:solidFill>
                  <a:srgbClr val="0A2458"/>
                </a:solidFill>
                <a:latin typeface="Georgia" panose="02040502050405020303" pitchFamily="18" charset="0"/>
                <a:ea typeface="Source Serif Pro"/>
                <a:cs typeface="Georgia" panose="02040502050405020303" pitchFamily="18" charset="0"/>
                <a:sym typeface="Source Serif Pro"/>
              </a:defRPr>
            </a:lvl1pPr>
            <a:lvl2pPr marL="1219170" lvl="1" indent="-385224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A2458"/>
              </a:buClr>
              <a:buSzPts val="950"/>
              <a:buFont typeface="Source Serif Pro"/>
              <a:buChar char="○"/>
              <a:defRPr sz="1267">
                <a:solidFill>
                  <a:srgbClr val="0A2458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828754" lvl="2" indent="-385224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A2458"/>
              </a:buClr>
              <a:buSzPts val="950"/>
              <a:buFont typeface="Source Serif Pro"/>
              <a:buChar char="■"/>
              <a:defRPr sz="1267">
                <a:solidFill>
                  <a:srgbClr val="0A2458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2438339" lvl="3" indent="-385224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A2458"/>
              </a:buClr>
              <a:buSzPts val="950"/>
              <a:buFont typeface="Source Serif Pro"/>
              <a:buChar char="●"/>
              <a:defRPr sz="1267">
                <a:solidFill>
                  <a:srgbClr val="0A2458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3047924" lvl="4" indent="-385224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A2458"/>
              </a:buClr>
              <a:buSzPts val="950"/>
              <a:buFont typeface="Source Serif Pro"/>
              <a:buChar char="○"/>
              <a:defRPr sz="1267">
                <a:solidFill>
                  <a:srgbClr val="0A2458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3657509" lvl="5" indent="-385224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A2458"/>
              </a:buClr>
              <a:buSzPts val="950"/>
              <a:buFont typeface="Source Serif Pro"/>
              <a:buChar char="■"/>
              <a:defRPr sz="1267">
                <a:solidFill>
                  <a:srgbClr val="0A2458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4267093" lvl="6" indent="-385224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A2458"/>
              </a:buClr>
              <a:buSzPts val="950"/>
              <a:buFont typeface="Source Serif Pro"/>
              <a:buChar char="●"/>
              <a:defRPr sz="1267">
                <a:solidFill>
                  <a:srgbClr val="0A2458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4876678" lvl="7" indent="-385224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A2458"/>
              </a:buClr>
              <a:buSzPts val="950"/>
              <a:buFont typeface="Source Serif Pro"/>
              <a:buChar char="○"/>
              <a:defRPr sz="1267">
                <a:solidFill>
                  <a:srgbClr val="0A2458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5486263" lvl="8" indent="-385224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A2458"/>
              </a:buClr>
              <a:buSzPts val="950"/>
              <a:buFont typeface="Source Serif Pro"/>
              <a:buChar char="■"/>
              <a:defRPr sz="1267">
                <a:solidFill>
                  <a:srgbClr val="0A2458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 dirty="0"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3"/>
          </p:nvPr>
        </p:nvSpPr>
        <p:spPr>
          <a:xfrm>
            <a:off x="11409045" y="631066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800" b="1">
                <a:solidFill>
                  <a:srgbClr val="ECC78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800" b="1">
                <a:solidFill>
                  <a:srgbClr val="ECC78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800" b="1">
                <a:solidFill>
                  <a:srgbClr val="ECC78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800" b="1">
                <a:solidFill>
                  <a:srgbClr val="ECC78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800" b="1">
                <a:solidFill>
                  <a:srgbClr val="ECC78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800" b="1">
                <a:solidFill>
                  <a:srgbClr val="ECC78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800" b="1">
                <a:solidFill>
                  <a:srgbClr val="ECC78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800" b="1">
                <a:solidFill>
                  <a:srgbClr val="ECC78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800" b="1">
                <a:solidFill>
                  <a:srgbClr val="ECC78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6D1D67-A6E4-4E8F-BE2F-5B65A2A24D73}"/>
              </a:ext>
            </a:extLst>
          </p:cNvPr>
          <p:cNvSpPr txBox="1"/>
          <p:nvPr userDrawn="1"/>
        </p:nvSpPr>
        <p:spPr>
          <a:xfrm>
            <a:off x="4240350" y="6303400"/>
            <a:ext cx="4751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Pre-decisional –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30399874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7B13E-935B-45B9-A6FC-765F12411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45920-35E2-4405-A8DF-2169CB51D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787BE-A30F-44F6-B2C9-A7C53F97C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186F-2569-4692-8E91-32A7C86144A3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CC371-E739-43D9-8593-FFCE26401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White House OCSO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B630-DB75-4881-B752-96BBF864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8C9D0-DFD1-4C49-9E5F-02AA78FA32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Google Shape;40;p8">
            <a:extLst>
              <a:ext uri="{FF2B5EF4-FFF2-40B4-BE49-F238E27FC236}">
                <a16:creationId xmlns:a16="http://schemas.microsoft.com/office/drawing/2014/main" id="{8410BAE9-57CD-4701-B16F-713CC3600F0B}"/>
              </a:ext>
            </a:extLst>
          </p:cNvPr>
          <p:cNvPicPr preferRelativeResize="0"/>
          <p:nvPr/>
        </p:nvPicPr>
        <p:blipFill rotWithShape="1">
          <a:blip r:embed="rId2">
            <a:alphaModFix amt="4000"/>
          </a:blip>
          <a:srcRect l="28299"/>
          <a:stretch/>
        </p:blipFill>
        <p:spPr>
          <a:xfrm>
            <a:off x="3" y="267567"/>
            <a:ext cx="591983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681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E548-0C24-493B-B69B-314A6593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4E992-0FE9-492B-B790-4A64BC5D2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2D975-3C16-439B-AEA2-C67C2C61B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B729-54C8-4366-9C28-542196AFC9EC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A453E-BE06-488E-B172-BE38B3929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White House OCSO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D1C4A-A7A2-452C-B1F9-71904F59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8C9D0-DFD1-4C49-9E5F-02AA78FA32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Google Shape;40;p8">
            <a:extLst>
              <a:ext uri="{FF2B5EF4-FFF2-40B4-BE49-F238E27FC236}">
                <a16:creationId xmlns:a16="http://schemas.microsoft.com/office/drawing/2014/main" id="{A9BAD129-B7CB-4ADA-8A7F-AFC27482A2A0}"/>
              </a:ext>
            </a:extLst>
          </p:cNvPr>
          <p:cNvPicPr preferRelativeResize="0"/>
          <p:nvPr/>
        </p:nvPicPr>
        <p:blipFill rotWithShape="1">
          <a:blip r:embed="rId2">
            <a:alphaModFix amt="4000"/>
          </a:blip>
          <a:srcRect l="28299"/>
          <a:stretch/>
        </p:blipFill>
        <p:spPr>
          <a:xfrm>
            <a:off x="3" y="267567"/>
            <a:ext cx="591983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552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BE47-65F8-477C-A8F6-4D3FCD41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D3F2C-6F59-45CB-9BB6-EE30C7A0BD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A3AF2-F362-4348-A036-C8199F749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C4CA4-3D37-417C-9D39-2E1EC7790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9A893-3129-49B9-88A2-63856F95FC00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C3AE1-B5AA-47BA-B5B4-D766528E1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White House OCSO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5BC8-3B68-4A6C-A123-9910644ED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8C9D0-DFD1-4C49-9E5F-02AA78FA32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Google Shape;40;p8">
            <a:extLst>
              <a:ext uri="{FF2B5EF4-FFF2-40B4-BE49-F238E27FC236}">
                <a16:creationId xmlns:a16="http://schemas.microsoft.com/office/drawing/2014/main" id="{79220DB7-60AB-46E9-A000-857C4ADAE221}"/>
              </a:ext>
            </a:extLst>
          </p:cNvPr>
          <p:cNvPicPr preferRelativeResize="0"/>
          <p:nvPr/>
        </p:nvPicPr>
        <p:blipFill rotWithShape="1">
          <a:blip r:embed="rId2">
            <a:alphaModFix amt="4000"/>
          </a:blip>
          <a:srcRect l="28299"/>
          <a:stretch/>
        </p:blipFill>
        <p:spPr>
          <a:xfrm>
            <a:off x="3" y="267567"/>
            <a:ext cx="591983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19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08DFA-9B4F-4B77-908E-9FC61D7D2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F2626-E8EC-46CD-9EA8-2046B569E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0C575-7D17-4993-BC25-283F4F5ED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3827B-6CAD-4D16-AE73-9501711BFC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2E635E-FE84-48B3-ACEF-8D7282AE29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716489-76EB-4638-9070-3F9059C5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B1DF-5FF8-451E-B485-7326930EB673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42800-F5B6-455B-AEEC-60ADBDAE1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White House OCSO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37834-298F-422D-B1A0-C41836BF2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8C9D0-DFD1-4C49-9E5F-02AA78FA32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Google Shape;40;p8">
            <a:extLst>
              <a:ext uri="{FF2B5EF4-FFF2-40B4-BE49-F238E27FC236}">
                <a16:creationId xmlns:a16="http://schemas.microsoft.com/office/drawing/2014/main" id="{FA3256DE-FE99-4463-8FF9-5EC1CCFF3A01}"/>
              </a:ext>
            </a:extLst>
          </p:cNvPr>
          <p:cNvPicPr preferRelativeResize="0"/>
          <p:nvPr/>
        </p:nvPicPr>
        <p:blipFill rotWithShape="1">
          <a:blip r:embed="rId2">
            <a:alphaModFix amt="4000"/>
          </a:blip>
          <a:srcRect l="28299"/>
          <a:stretch/>
        </p:blipFill>
        <p:spPr>
          <a:xfrm>
            <a:off x="3" y="267567"/>
            <a:ext cx="591983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2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2F207-CA6A-4A77-92D2-5048906D9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FAE41-E3B2-4734-8A60-4FAD652A0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4CCEC-F03E-4351-AA68-7FFFC60A0D63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2969-B8B0-4D91-B599-E0857A2D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White House OCSO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5F999-81C2-4881-AE1C-2D139BBE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8C9D0-DFD1-4C49-9E5F-02AA78FA32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Google Shape;40;p8">
            <a:extLst>
              <a:ext uri="{FF2B5EF4-FFF2-40B4-BE49-F238E27FC236}">
                <a16:creationId xmlns:a16="http://schemas.microsoft.com/office/drawing/2014/main" id="{440246C5-E6A1-476B-BC70-4D5BCD5E565D}"/>
              </a:ext>
            </a:extLst>
          </p:cNvPr>
          <p:cNvPicPr preferRelativeResize="0"/>
          <p:nvPr/>
        </p:nvPicPr>
        <p:blipFill rotWithShape="1">
          <a:blip r:embed="rId2">
            <a:alphaModFix amt="4000"/>
          </a:blip>
          <a:srcRect l="28299"/>
          <a:stretch/>
        </p:blipFill>
        <p:spPr>
          <a:xfrm>
            <a:off x="3" y="267567"/>
            <a:ext cx="591983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1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7E597-0A6D-4A08-90A2-695BC2BD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FD26-6034-4BC5-9FD9-2BBEA41EB01E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2E8D2B-0744-4E9D-95E0-9275C32CB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White House OCSO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50E20-7B9C-47A6-B1D9-07190315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8C9D0-DFD1-4C49-9E5F-02AA78FA32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Google Shape;40;p8">
            <a:extLst>
              <a:ext uri="{FF2B5EF4-FFF2-40B4-BE49-F238E27FC236}">
                <a16:creationId xmlns:a16="http://schemas.microsoft.com/office/drawing/2014/main" id="{261EF4A4-7B6E-43DA-A6F5-5675681D9D47}"/>
              </a:ext>
            </a:extLst>
          </p:cNvPr>
          <p:cNvPicPr preferRelativeResize="0"/>
          <p:nvPr/>
        </p:nvPicPr>
        <p:blipFill rotWithShape="1">
          <a:blip r:embed="rId2">
            <a:alphaModFix amt="4000"/>
          </a:blip>
          <a:srcRect l="28299"/>
          <a:stretch/>
        </p:blipFill>
        <p:spPr>
          <a:xfrm>
            <a:off x="3" y="267567"/>
            <a:ext cx="591983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73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810A4-02F2-4C84-9002-7AA208C71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1ADFA-6A25-47E9-9EAA-171A48CB8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71809-C576-4FD4-AE70-11E54E7B2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7FF96-E641-444C-9273-B7AF396C0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A729-0548-47AF-AEB9-BF05FA4420D8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F09599-9446-462C-AD70-196CF5A9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White House OCSO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2DEC3-96F8-4706-A459-61C004BDA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8C9D0-DFD1-4C49-9E5F-02AA78FA32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Google Shape;40;p8">
            <a:extLst>
              <a:ext uri="{FF2B5EF4-FFF2-40B4-BE49-F238E27FC236}">
                <a16:creationId xmlns:a16="http://schemas.microsoft.com/office/drawing/2014/main" id="{DCE35F7B-52CB-4920-9AB8-AA37CDE1B64F}"/>
              </a:ext>
            </a:extLst>
          </p:cNvPr>
          <p:cNvPicPr preferRelativeResize="0"/>
          <p:nvPr/>
        </p:nvPicPr>
        <p:blipFill rotWithShape="1">
          <a:blip r:embed="rId2">
            <a:alphaModFix amt="4000"/>
          </a:blip>
          <a:srcRect l="28299"/>
          <a:stretch/>
        </p:blipFill>
        <p:spPr>
          <a:xfrm>
            <a:off x="3" y="267567"/>
            <a:ext cx="591983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978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F8FCE-7326-4E74-832B-2174B6147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1CF72D-F150-4E7B-960F-9E78902CA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12684-25C4-4784-A255-B5611897E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15BE3-FDAF-48AE-8BC3-DAEDBA48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EFAE-5A89-4008-811C-77EFD10DDB83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D0E02-8DDE-45E6-81DB-F0168C81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White House OCSO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1AE30-CD3A-4C64-88CB-9FCD9A844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8C9D0-DFD1-4C49-9E5F-02AA78FA32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Google Shape;40;p8">
            <a:extLst>
              <a:ext uri="{FF2B5EF4-FFF2-40B4-BE49-F238E27FC236}">
                <a16:creationId xmlns:a16="http://schemas.microsoft.com/office/drawing/2014/main" id="{1E6744EA-96C9-4B4F-B944-55AC1F5E64FA}"/>
              </a:ext>
            </a:extLst>
          </p:cNvPr>
          <p:cNvPicPr preferRelativeResize="0"/>
          <p:nvPr/>
        </p:nvPicPr>
        <p:blipFill rotWithShape="1">
          <a:blip r:embed="rId2">
            <a:alphaModFix amt="4000"/>
          </a:blip>
          <a:srcRect l="28299"/>
          <a:stretch/>
        </p:blipFill>
        <p:spPr>
          <a:xfrm>
            <a:off x="3" y="267567"/>
            <a:ext cx="591983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531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494FA3F-6D5C-4B04-998A-1579EC7E4001}"/>
              </a:ext>
            </a:extLst>
          </p:cNvPr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5102685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473" imgH="473" progId="TCLayout.ActiveDocument.1">
                  <p:embed/>
                </p:oleObj>
              </mc:Choice>
              <mc:Fallback>
                <p:oleObj name="think-cell Slide" r:id="rId16" imgW="473" imgH="47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494FA3F-6D5C-4B04-998A-1579EC7E40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AF0CBF-80DA-42E5-9BEC-7A4AA365A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B719E-5C43-447A-AC82-529345198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431C0-8237-4D4E-80B3-5D1E27237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9CF22-C4D2-4B28-8B7F-2E68921D582E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FD76B-B639-4385-B231-AADE80A9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White House OCSO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38BDC-4396-40C4-A86C-A1A23DA44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8C9D0-DFD1-4C49-9E5F-02AA78FA3249}" type="slidenum">
              <a:rPr lang="en-US" smtClean="0"/>
              <a:t>‹#›</a:t>
            </a:fld>
            <a:endParaRPr lang="en-US" dirty="0"/>
          </a:p>
        </p:txBody>
      </p:sp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35C9B87A-F053-4B25-8873-CC0DEC1FEE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8832262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60" imgH="360" progId="TCLayout.ActiveDocument.1">
                  <p:embed/>
                </p:oleObj>
              </mc:Choice>
              <mc:Fallback>
                <p:oleObj name="think-cell Slide" r:id="rId18" imgW="360" imgH="360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35C9B87A-F053-4B25-8873-CC0DEC1FEE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857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5.jpeg"/><Relationship Id="rId5" Type="http://schemas.openxmlformats.org/officeDocument/2006/relationships/image" Target="../media/image34.emf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39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notesSlide" Target="../notesSlides/notesSlide16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4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50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51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5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57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22.xml"/><Relationship Id="rId7" Type="http://schemas.openxmlformats.org/officeDocument/2006/relationships/hyperlink" Target="http://www.sustainability.gov/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58.png"/><Relationship Id="rId5" Type="http://schemas.openxmlformats.org/officeDocument/2006/relationships/image" Target="../media/image3.emf"/><Relationship Id="rId10" Type="http://schemas.openxmlformats.org/officeDocument/2006/relationships/image" Target="../media/image60.png"/><Relationship Id="rId4" Type="http://schemas.openxmlformats.org/officeDocument/2006/relationships/oleObject" Target="../embeddings/oleObject19.bin"/><Relationship Id="rId9" Type="http://schemas.openxmlformats.org/officeDocument/2006/relationships/hyperlink" Target="https://twitter.com/whitehousecs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2.xml"/><Relationship Id="rId16" Type="http://schemas.microsoft.com/office/2007/relationships/hdphoto" Target="../media/hdphoto5.wdp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3.emf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oleObject" Target="../embeddings/oleObject4.bin"/><Relationship Id="rId9" Type="http://schemas.openxmlformats.org/officeDocument/2006/relationships/image" Target="../media/image10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microsoft.com/office/2007/relationships/hdphoto" Target="../media/hdphoto6.wdp"/><Relationship Id="rId12" Type="http://schemas.openxmlformats.org/officeDocument/2006/relationships/image" Target="../media/image17.png"/><Relationship Id="rId17" Type="http://schemas.microsoft.com/office/2007/relationships/hdphoto" Target="../media/hdphoto5.wdp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openxmlformats.org/officeDocument/2006/relationships/image" Target="../media/image3.emf"/><Relationship Id="rId1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5.bin"/><Relationship Id="rId9" Type="http://schemas.microsoft.com/office/2007/relationships/hdphoto" Target="../media/hdphoto1.wdp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7AD8330-90C5-4121-9D53-D2B765E6368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89242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7AD8330-90C5-4121-9D53-D2B765E636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9743EFCA-3242-42AB-B3B5-BD80C93E12B5}"/>
              </a:ext>
            </a:extLst>
          </p:cNvPr>
          <p:cNvSpPr/>
          <p:nvPr/>
        </p:nvSpPr>
        <p:spPr>
          <a:xfrm>
            <a:off x="-22113" y="0"/>
            <a:ext cx="12214113" cy="28514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B0C7F03-EC77-42CB-8DF2-0333CA5A3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82627"/>
            <a:ext cx="12214113" cy="1486230"/>
          </a:xfrm>
        </p:spPr>
        <p:txBody>
          <a:bodyPr vert="horz">
            <a:noAutofit/>
          </a:bodyPr>
          <a:lstStyle/>
          <a:p>
            <a:b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 The Federal Sustainability Plan:</a:t>
            </a:r>
            <a:b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Catalyzing Clean Energy Industries and Jobs </a:t>
            </a:r>
            <a:b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Through Federal Sustainability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7C2354-ABE2-4A8D-B957-08B4568CEF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1" b="36322"/>
          <a:stretch/>
        </p:blipFill>
        <p:spPr>
          <a:xfrm>
            <a:off x="-22113" y="2851484"/>
            <a:ext cx="12214113" cy="40065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BAA64A5-B909-43C6-8142-36AA109770AB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E4388A-2B69-4B21-8AD4-A58BA04FC132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5057D1-CDC4-4C00-A5BE-D8341D042DC1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0435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A2E01C7F-B810-44E8-8111-73B06E24539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10541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A2E01C7F-B810-44E8-8111-73B06E2453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8EC4623-2AC7-492B-8208-C21307152DA5}"/>
              </a:ext>
            </a:extLst>
          </p:cNvPr>
          <p:cNvSpPr/>
          <p:nvPr/>
        </p:nvSpPr>
        <p:spPr>
          <a:xfrm>
            <a:off x="0" y="-32270"/>
            <a:ext cx="12184116" cy="1381836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35455B-85F1-4EA2-8A07-4954F68C55D8}"/>
              </a:ext>
            </a:extLst>
          </p:cNvPr>
          <p:cNvSpPr/>
          <p:nvPr/>
        </p:nvSpPr>
        <p:spPr>
          <a:xfrm>
            <a:off x="398446" y="361410"/>
            <a:ext cx="1151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Federal agencies are investing in ZEVs to accelerate America’s industrial capacity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989F72-0084-4A33-8226-5412E7929E1D}"/>
              </a:ext>
            </a:extLst>
          </p:cNvPr>
          <p:cNvGrpSpPr/>
          <p:nvPr/>
        </p:nvGrpSpPr>
        <p:grpSpPr>
          <a:xfrm>
            <a:off x="10715624" y="6371045"/>
            <a:ext cx="1492144" cy="216627"/>
            <a:chOff x="10060361" y="6578828"/>
            <a:chExt cx="2147407" cy="17118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7FDADE0-9334-42DD-9F54-5A96703D3FF7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514601-0C82-4BE9-ADE0-1FF0FFB1950C}"/>
                </a:ext>
              </a:extLst>
            </p:cNvPr>
            <p:cNvSpPr txBox="1"/>
            <p:nvPr/>
          </p:nvSpPr>
          <p:spPr>
            <a:xfrm>
              <a:off x="11781588" y="6579763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10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9CD456D-B89D-4D10-A026-A94EA57119AF}"/>
              </a:ext>
            </a:extLst>
          </p:cNvPr>
          <p:cNvGrpSpPr/>
          <p:nvPr/>
        </p:nvGrpSpPr>
        <p:grpSpPr>
          <a:xfrm>
            <a:off x="4288787" y="2044674"/>
            <a:ext cx="3634281" cy="2033675"/>
            <a:chOff x="905673" y="1528261"/>
            <a:chExt cx="4288691" cy="2641351"/>
          </a:xfrm>
        </p:grpSpPr>
        <p:pic>
          <p:nvPicPr>
            <p:cNvPr id="24" name="Picture 2" descr="Ford Mustang Mach-E to undergo police-car tests - Roadshow">
              <a:extLst>
                <a:ext uri="{FF2B5EF4-FFF2-40B4-BE49-F238E27FC236}">
                  <a16:creationId xmlns:a16="http://schemas.microsoft.com/office/drawing/2014/main" id="{BF703FFB-F165-46CA-9E16-655AF82844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5" t="-66" r="5028" b="66"/>
            <a:stretch/>
          </p:blipFill>
          <p:spPr bwMode="auto">
            <a:xfrm>
              <a:off x="905674" y="1528887"/>
              <a:ext cx="4288690" cy="2640725"/>
            </a:xfrm>
            <a:prstGeom prst="rect">
              <a:avLst/>
            </a:prstGeom>
            <a:noFill/>
            <a:ln w="38100">
              <a:solidFill>
                <a:srgbClr val="20386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8094BC-4CCE-4368-87A1-5F890AB86ADE}"/>
                </a:ext>
              </a:extLst>
            </p:cNvPr>
            <p:cNvSpPr txBox="1"/>
            <p:nvPr/>
          </p:nvSpPr>
          <p:spPr>
            <a:xfrm>
              <a:off x="905673" y="1528261"/>
              <a:ext cx="4288690" cy="399743"/>
            </a:xfrm>
            <a:prstGeom prst="rect">
              <a:avLst/>
            </a:prstGeom>
            <a:solidFill>
              <a:srgbClr val="203864"/>
            </a:solidFill>
            <a:ln>
              <a:solidFill>
                <a:srgbClr val="20386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eorgia" panose="02040502050405020303" pitchFamily="18" charset="0"/>
                  <a:ea typeface="Gadugi" panose="020B0502040204020203" pitchFamily="34" charset="0"/>
                </a:rPr>
                <a:t>Department of Homeland Security 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C07910B-B393-4243-BA13-17A6720CF873}"/>
              </a:ext>
            </a:extLst>
          </p:cNvPr>
          <p:cNvSpPr/>
          <p:nvPr/>
        </p:nvSpPr>
        <p:spPr>
          <a:xfrm>
            <a:off x="4288788" y="4224385"/>
            <a:ext cx="3634280" cy="8918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DHS </a:t>
            </a: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is</a:t>
            </a: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 field testing the Mach-E </a:t>
            </a: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for its 30,000-vehicle fleet in 2022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051B38-675E-40AB-8FA7-59AF52BC5A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3"/>
          <a:stretch/>
        </p:blipFill>
        <p:spPr>
          <a:xfrm>
            <a:off x="8413340" y="2044670"/>
            <a:ext cx="3647501" cy="2033678"/>
          </a:xfrm>
          <a:prstGeom prst="rect">
            <a:avLst/>
          </a:prstGeom>
          <a:ln w="38100">
            <a:solidFill>
              <a:srgbClr val="203864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1BE77-D39D-4795-BEE9-F935E1B19F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0" b="12014"/>
          <a:stretch/>
        </p:blipFill>
        <p:spPr>
          <a:xfrm>
            <a:off x="277227" y="2036960"/>
            <a:ext cx="3647501" cy="2033678"/>
          </a:xfrm>
          <a:prstGeom prst="rect">
            <a:avLst/>
          </a:prstGeom>
          <a:ln w="38100">
            <a:solidFill>
              <a:srgbClr val="203864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3B442E0-C7D8-4FBC-A3F5-5F438A94014E}"/>
              </a:ext>
            </a:extLst>
          </p:cNvPr>
          <p:cNvSpPr txBox="1"/>
          <p:nvPr/>
        </p:nvSpPr>
        <p:spPr>
          <a:xfrm>
            <a:off x="8413339" y="2032916"/>
            <a:ext cx="3634280" cy="30777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Dept. of the Interior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224FC6-7E78-4D27-91AD-5AF1790609BC}"/>
              </a:ext>
            </a:extLst>
          </p:cNvPr>
          <p:cNvSpPr txBox="1"/>
          <p:nvPr/>
        </p:nvSpPr>
        <p:spPr>
          <a:xfrm>
            <a:off x="277227" y="2017976"/>
            <a:ext cx="3647501" cy="30777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Zion National Park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566AEC5-0EBD-4932-BCFB-DEE7084E1F81}"/>
              </a:ext>
            </a:extLst>
          </p:cNvPr>
          <p:cNvSpPr/>
          <p:nvPr/>
        </p:nvSpPr>
        <p:spPr>
          <a:xfrm>
            <a:off x="290448" y="4224385"/>
            <a:ext cx="3634280" cy="8918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30 battery electric buses and 27 charging stations </a:t>
            </a: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will replace Zion’s 23-year-old fleet by 2025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A242420-9C61-4B90-9F8C-1DA1733A6382}"/>
              </a:ext>
            </a:extLst>
          </p:cNvPr>
          <p:cNvSpPr/>
          <p:nvPr/>
        </p:nvSpPr>
        <p:spPr>
          <a:xfrm>
            <a:off x="8350233" y="4224384"/>
            <a:ext cx="3773713" cy="1164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DOI-U.S. Park Police lightweight motorcycles and dirt bikes </a:t>
            </a: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will become </a:t>
            </a: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100% ZEV </a:t>
            </a: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in DC, NYC, and San Francisco by 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FACEEF-741D-4C19-B71B-DE45DB3DA84A}"/>
              </a:ext>
            </a:extLst>
          </p:cNvPr>
          <p:cNvSpPr txBox="1"/>
          <p:nvPr/>
        </p:nvSpPr>
        <p:spPr>
          <a:xfrm>
            <a:off x="9084797" y="-2880"/>
            <a:ext cx="312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100% ZEV Federal Fleets</a:t>
            </a:r>
          </a:p>
        </p:txBody>
      </p:sp>
    </p:spTree>
    <p:extLst>
      <p:ext uri="{BB962C8B-B14F-4D97-AF65-F5344CB8AC3E}">
        <p14:creationId xmlns:p14="http://schemas.microsoft.com/office/powerpoint/2010/main" val="1877857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ECD7CEF4-B946-43A5-8F90-46047C3A9F13}"/>
              </a:ext>
            </a:extLst>
          </p:cNvPr>
          <p:cNvSpPr/>
          <p:nvPr/>
        </p:nvSpPr>
        <p:spPr>
          <a:xfrm>
            <a:off x="0" y="-32270"/>
            <a:ext cx="12184116" cy="1381836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098243-49CC-4D85-A91B-A2C3362168F3}"/>
              </a:ext>
            </a:extLst>
          </p:cNvPr>
          <p:cNvSpPr/>
          <p:nvPr/>
        </p:nvSpPr>
        <p:spPr>
          <a:xfrm>
            <a:off x="407458" y="379896"/>
            <a:ext cx="1151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Net-zero emissions buildings serve as a strategic foundation for emissions reduction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326585-C7E9-4ACC-8BA7-B50CAA7089DF}"/>
              </a:ext>
            </a:extLst>
          </p:cNvPr>
          <p:cNvSpPr txBox="1"/>
          <p:nvPr/>
        </p:nvSpPr>
        <p:spPr>
          <a:xfrm>
            <a:off x="5671214" y="2534496"/>
            <a:ext cx="3370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203864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Achieve a net-zero emissions building portfolio by 2045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A8F352-0130-4F60-9B74-7679CD956CAC}"/>
              </a:ext>
            </a:extLst>
          </p:cNvPr>
          <p:cNvSpPr txBox="1"/>
          <p:nvPr/>
        </p:nvSpPr>
        <p:spPr>
          <a:xfrm>
            <a:off x="5965189" y="4119616"/>
            <a:ext cx="2782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203864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Prioritize energy efficiency </a:t>
            </a:r>
          </a:p>
          <a:p>
            <a:pPr algn="ctr" defTabSz="914377">
              <a:defRPr/>
            </a:pPr>
            <a:r>
              <a:rPr lang="en-US" b="1" dirty="0">
                <a:solidFill>
                  <a:srgbClr val="203864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and elimination of </a:t>
            </a:r>
          </a:p>
          <a:p>
            <a:pPr algn="ctr" defTabSz="914377">
              <a:defRPr/>
            </a:pPr>
            <a:r>
              <a:rPr lang="en-US" b="1" dirty="0">
                <a:solidFill>
                  <a:srgbClr val="203864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onsite fossil fuel use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706F364-F31C-46ED-8827-CFFF212C00F6}"/>
              </a:ext>
            </a:extLst>
          </p:cNvPr>
          <p:cNvGrpSpPr/>
          <p:nvPr/>
        </p:nvGrpSpPr>
        <p:grpSpPr>
          <a:xfrm>
            <a:off x="8651927" y="1565680"/>
            <a:ext cx="496936" cy="4714875"/>
            <a:chOff x="7613654" y="1946110"/>
            <a:chExt cx="496936" cy="471487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C7C2361-F226-4799-B113-D64ECD28FF30}"/>
                </a:ext>
              </a:extLst>
            </p:cNvPr>
            <p:cNvCxnSpPr/>
            <p:nvPr/>
          </p:nvCxnSpPr>
          <p:spPr>
            <a:xfrm>
              <a:off x="7613654" y="1946110"/>
              <a:ext cx="0" cy="4714875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1BDCA197-2941-43E8-8FB9-FD176EEA69EA}"/>
                </a:ext>
              </a:extLst>
            </p:cNvPr>
            <p:cNvSpPr/>
            <p:nvPr/>
          </p:nvSpPr>
          <p:spPr>
            <a:xfrm rot="5400000">
              <a:off x="7621296" y="3960105"/>
              <a:ext cx="517414" cy="461174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FCD7ECD-0B8C-4F5F-8282-C2CF1E1726B3}"/>
              </a:ext>
            </a:extLst>
          </p:cNvPr>
          <p:cNvSpPr/>
          <p:nvPr/>
        </p:nvSpPr>
        <p:spPr>
          <a:xfrm>
            <a:off x="9180977" y="3318776"/>
            <a:ext cx="2739666" cy="15980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50% GHG emissions reduction by 2032 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from 2008 levels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83D4D0-6703-4C22-97ED-5EBBB0CD6977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96FE36-80F8-421D-AFBC-678CAA940873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805F29-1CCF-44D9-A51D-4FA1C2B7AD31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11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2D8FCBD-1A9B-4FEC-B20C-370373677825}"/>
              </a:ext>
            </a:extLst>
          </p:cNvPr>
          <p:cNvSpPr txBox="1"/>
          <p:nvPr/>
        </p:nvSpPr>
        <p:spPr>
          <a:xfrm>
            <a:off x="9281577" y="-33451"/>
            <a:ext cx="286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NZE Federal Buildings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A474C-97FF-4CEF-B619-17026CE05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34" y="2534497"/>
            <a:ext cx="5516380" cy="223668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F43A6F-3BA3-4352-BFF7-95925324C2FB}"/>
              </a:ext>
            </a:extLst>
          </p:cNvPr>
          <p:cNvSpPr txBox="1"/>
          <p:nvPr/>
        </p:nvSpPr>
        <p:spPr>
          <a:xfrm>
            <a:off x="119073" y="4771181"/>
            <a:ext cx="4616214" cy="523220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DOE’s net-zero emissions National Renewable </a:t>
            </a:r>
          </a:p>
          <a:p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Energy Laboratory, Colorado</a:t>
            </a:r>
          </a:p>
        </p:txBody>
      </p:sp>
    </p:spTree>
    <p:extLst>
      <p:ext uri="{BB962C8B-B14F-4D97-AF65-F5344CB8AC3E}">
        <p14:creationId xmlns:p14="http://schemas.microsoft.com/office/powerpoint/2010/main" val="3048033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ECD7CEF4-B946-43A5-8F90-46047C3A9F13}"/>
              </a:ext>
            </a:extLst>
          </p:cNvPr>
          <p:cNvSpPr/>
          <p:nvPr/>
        </p:nvSpPr>
        <p:spPr>
          <a:xfrm>
            <a:off x="0" y="-32270"/>
            <a:ext cx="12184116" cy="1381836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098243-49CC-4D85-A91B-A2C3362168F3}"/>
              </a:ext>
            </a:extLst>
          </p:cNvPr>
          <p:cNvSpPr/>
          <p:nvPr/>
        </p:nvSpPr>
        <p:spPr>
          <a:xfrm>
            <a:off x="398446" y="350813"/>
            <a:ext cx="1151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The plan provides a comprehensive framework, targeting multiple intervention points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83D4D0-6703-4C22-97ED-5EBBB0CD6977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96FE36-80F8-421D-AFBC-678CAA940873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805F29-1CCF-44D9-A51D-4FA1C2B7AD31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12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E3DE69C-16AA-4F91-A9E0-FAE907F92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57" y="1597899"/>
            <a:ext cx="1671783" cy="16717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EE8F8F-A1FE-4770-9550-9186977C0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02" y="1703288"/>
            <a:ext cx="1910512" cy="15765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F1E365-9718-4FC7-8B61-A7124D29E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799" y="1557457"/>
            <a:ext cx="1910512" cy="191051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0E9BF78-5F33-4722-BEDC-7E5BA3C0015A}"/>
              </a:ext>
            </a:extLst>
          </p:cNvPr>
          <p:cNvSpPr txBox="1"/>
          <p:nvPr/>
        </p:nvSpPr>
        <p:spPr>
          <a:xfrm>
            <a:off x="1115348" y="3491462"/>
            <a:ext cx="2493819" cy="338554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Existing facilities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0B0440-E599-4A0A-A66B-0B0C02E1D5DA}"/>
              </a:ext>
            </a:extLst>
          </p:cNvPr>
          <p:cNvSpPr txBox="1"/>
          <p:nvPr/>
        </p:nvSpPr>
        <p:spPr>
          <a:xfrm>
            <a:off x="4845148" y="3498337"/>
            <a:ext cx="2493819" cy="338554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New construction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527A7C-5100-4505-824C-8D9A0705AB1C}"/>
              </a:ext>
            </a:extLst>
          </p:cNvPr>
          <p:cNvSpPr txBox="1"/>
          <p:nvPr/>
        </p:nvSpPr>
        <p:spPr>
          <a:xfrm>
            <a:off x="8281324" y="3506251"/>
            <a:ext cx="2493819" cy="338554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Leased spaces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7D1F69-D6D1-4C2F-9DF7-8DCC427E9D25}"/>
              </a:ext>
            </a:extLst>
          </p:cNvPr>
          <p:cNvSpPr txBox="1"/>
          <p:nvPr/>
        </p:nvSpPr>
        <p:spPr>
          <a:xfrm rot="10800000" flipV="1">
            <a:off x="1042877" y="5930185"/>
            <a:ext cx="10098359" cy="338554"/>
          </a:xfrm>
          <a:prstGeom prst="rect">
            <a:avLst/>
          </a:prstGeom>
          <a:solidFill>
            <a:srgbClr val="002060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Cross-Cutting: Sustainable Federal Buildings, Sustainable and Equitable Site Locations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A269DF-86EE-490A-A026-5A78F921F283}"/>
              </a:ext>
            </a:extLst>
          </p:cNvPr>
          <p:cNvSpPr txBox="1"/>
          <p:nvPr/>
        </p:nvSpPr>
        <p:spPr>
          <a:xfrm>
            <a:off x="456077" y="3932750"/>
            <a:ext cx="396352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latin typeface="Georgia" panose="02040502050405020303" pitchFamily="18" charset="0"/>
                <a:ea typeface="Gadugi" panose="020B0502040204020203" pitchFamily="34" charset="0"/>
              </a:rPr>
              <a:t>Deep energy retrofits</a:t>
            </a:r>
          </a:p>
          <a:p>
            <a:pPr algn="ctr">
              <a:spcAft>
                <a:spcPts val="600"/>
              </a:spcAft>
            </a:pPr>
            <a:r>
              <a:rPr lang="en-US" sz="1600" b="1" dirty="0">
                <a:latin typeface="Georgia" panose="02040502050405020303" pitchFamily="18" charset="0"/>
                <a:ea typeface="Gadugi" panose="020B0502040204020203" pitchFamily="34" charset="0"/>
              </a:rPr>
              <a:t>Federal Building Performance Standard</a:t>
            </a:r>
          </a:p>
          <a:p>
            <a:pPr algn="ctr">
              <a:spcAft>
                <a:spcPts val="600"/>
              </a:spcAft>
            </a:pPr>
            <a:r>
              <a:rPr lang="en-US" sz="1600" b="1" dirty="0">
                <a:latin typeface="Georgia" panose="02040502050405020303" pitchFamily="18" charset="0"/>
                <a:ea typeface="Gadugi" panose="020B0502040204020203" pitchFamily="34" charset="0"/>
              </a:rPr>
              <a:t>Performance contracting</a:t>
            </a:r>
          </a:p>
          <a:p>
            <a:pPr algn="ctr">
              <a:spcAft>
                <a:spcPts val="600"/>
              </a:spcAft>
            </a:pPr>
            <a:r>
              <a:rPr lang="en-US" sz="1600" b="1" dirty="0">
                <a:latin typeface="Georgia" panose="02040502050405020303" pitchFamily="18" charset="0"/>
                <a:ea typeface="Gadugi" panose="020B0502040204020203" pitchFamily="34" charset="0"/>
              </a:rPr>
              <a:t>Increasing energy and water efficiency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5DD199-A5E3-49F5-A79B-6E32B6699DCE}"/>
              </a:ext>
            </a:extLst>
          </p:cNvPr>
          <p:cNvSpPr txBox="1"/>
          <p:nvPr/>
        </p:nvSpPr>
        <p:spPr>
          <a:xfrm>
            <a:off x="4845148" y="3932750"/>
            <a:ext cx="2592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Georgia" panose="02040502050405020303" pitchFamily="18" charset="0"/>
                <a:ea typeface="Gadugi" panose="020B0502040204020203" pitchFamily="34" charset="0"/>
              </a:rPr>
              <a:t>Net-zero emissions 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  <a:ea typeface="Gadugi" panose="020B0502040204020203" pitchFamily="34" charset="0"/>
              </a:rPr>
              <a:t>new construction 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  <a:ea typeface="Gadugi" panose="020B0502040204020203" pitchFamily="34" charset="0"/>
              </a:rPr>
              <a:t>(all electric, super efficient)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5DE1B6-E73E-4586-A642-2118E0BFA255}"/>
              </a:ext>
            </a:extLst>
          </p:cNvPr>
          <p:cNvSpPr txBox="1"/>
          <p:nvPr/>
        </p:nvSpPr>
        <p:spPr>
          <a:xfrm>
            <a:off x="8281324" y="3936673"/>
            <a:ext cx="259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Georgia" panose="02040502050405020303" pitchFamily="18" charset="0"/>
                <a:ea typeface="Gadugi" panose="020B0502040204020203" pitchFamily="34" charset="0"/>
              </a:rPr>
              <a:t>Green leases</a:t>
            </a:r>
          </a:p>
          <a:p>
            <a:pPr algn="ctr"/>
            <a:endParaRPr lang="en-US" sz="1600" b="1" dirty="0">
              <a:latin typeface="Georgia" panose="02040502050405020303" pitchFamily="18" charset="0"/>
              <a:ea typeface="Gadugi" panose="020B0502040204020203" pitchFamily="34" charset="0"/>
            </a:endParaRPr>
          </a:p>
          <a:p>
            <a:pPr algn="ctr"/>
            <a:r>
              <a:rPr lang="en-US" sz="1600" b="1" dirty="0">
                <a:latin typeface="Georgia" panose="02040502050405020303" pitchFamily="18" charset="0"/>
                <a:ea typeface="Gadugi" panose="020B0502040204020203" pitchFamily="34" charset="0"/>
              </a:rPr>
              <a:t>Leases in net-zero emission buildings </a:t>
            </a:r>
          </a:p>
          <a:p>
            <a:pPr algn="ctr"/>
            <a:endParaRPr lang="en-US" sz="1600" b="1" dirty="0">
              <a:latin typeface="Georgia" panose="02040502050405020303" pitchFamily="18" charset="0"/>
              <a:ea typeface="Gadug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8C8F65-CE99-4355-B14F-C1A0FA548EA9}"/>
              </a:ext>
            </a:extLst>
          </p:cNvPr>
          <p:cNvSpPr txBox="1"/>
          <p:nvPr/>
        </p:nvSpPr>
        <p:spPr>
          <a:xfrm>
            <a:off x="9281577" y="-33451"/>
            <a:ext cx="286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NZE Federal Buildings</a:t>
            </a:r>
          </a:p>
        </p:txBody>
      </p:sp>
    </p:spTree>
    <p:extLst>
      <p:ext uri="{BB962C8B-B14F-4D97-AF65-F5344CB8AC3E}">
        <p14:creationId xmlns:p14="http://schemas.microsoft.com/office/powerpoint/2010/main" val="3498934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C7FDB32-131D-4FC8-BAA2-67F8E132A2D5}"/>
              </a:ext>
            </a:extLst>
          </p:cNvPr>
          <p:cNvSpPr/>
          <p:nvPr/>
        </p:nvSpPr>
        <p:spPr>
          <a:xfrm>
            <a:off x="7884" y="0"/>
            <a:ext cx="12184116" cy="1699742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647858-2E2E-4B4B-846D-A3C5FD292029}"/>
              </a:ext>
            </a:extLst>
          </p:cNvPr>
          <p:cNvSpPr/>
          <p:nvPr/>
        </p:nvSpPr>
        <p:spPr>
          <a:xfrm>
            <a:off x="398446" y="497947"/>
            <a:ext cx="1151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The plan leverages procurement to bolster America’s ability </a:t>
            </a:r>
          </a:p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to supply low-carbon and sustainable goods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EE78EE-112A-439E-B842-F622E28AE847}"/>
              </a:ext>
            </a:extLst>
          </p:cNvPr>
          <p:cNvCxnSpPr>
            <a:cxnSpLocks/>
          </p:cNvCxnSpPr>
          <p:nvPr/>
        </p:nvCxnSpPr>
        <p:spPr>
          <a:xfrm>
            <a:off x="3840216" y="1349566"/>
            <a:ext cx="7884" cy="5508434"/>
          </a:xfrm>
          <a:prstGeom prst="line">
            <a:avLst/>
          </a:prstGeom>
          <a:ln w="762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4D0002-43B3-4F23-8BA7-21471DF757B0}"/>
              </a:ext>
            </a:extLst>
          </p:cNvPr>
          <p:cNvCxnSpPr>
            <a:cxnSpLocks/>
          </p:cNvCxnSpPr>
          <p:nvPr/>
        </p:nvCxnSpPr>
        <p:spPr>
          <a:xfrm>
            <a:off x="8040741" y="1349566"/>
            <a:ext cx="7884" cy="5508434"/>
          </a:xfrm>
          <a:prstGeom prst="line">
            <a:avLst/>
          </a:prstGeom>
          <a:ln w="762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1AFAAC5-CF20-4FFF-B0BA-DF36C8C609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20386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12" b="89865" l="8100" r="89720">
                        <a14:foregroundMark x1="21184" y1="7264" x2="21184" y2="7264"/>
                        <a14:foregroundMark x1="50623" y1="26520" x2="50623" y2="26520"/>
                        <a14:foregroundMark x1="8100" y1="5912" x2="8100" y2="5912"/>
                        <a14:foregroundMark x1="40031" y1="76351" x2="40031" y2="76351"/>
                        <a14:foregroundMark x1="69315" y1="79561" x2="69315" y2="7956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376" r="8402"/>
          <a:stretch/>
        </p:blipFill>
        <p:spPr>
          <a:xfrm>
            <a:off x="4070870" y="1854293"/>
            <a:ext cx="1847143" cy="1909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6F5CB9-810D-449C-9C3B-B9D4F8A282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20386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t="10879" r="13978" b="12070"/>
          <a:stretch/>
        </p:blipFill>
        <p:spPr>
          <a:xfrm>
            <a:off x="77599" y="1804395"/>
            <a:ext cx="1900976" cy="1933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61E06-1794-4AD3-AA3F-BFBA13798A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20386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r="12509"/>
          <a:stretch/>
        </p:blipFill>
        <p:spPr>
          <a:xfrm>
            <a:off x="8502109" y="1804796"/>
            <a:ext cx="1447492" cy="19330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F900E2-994D-4A98-B898-272C2600E3D6}"/>
              </a:ext>
            </a:extLst>
          </p:cNvPr>
          <p:cNvSpPr txBox="1"/>
          <p:nvPr/>
        </p:nvSpPr>
        <p:spPr>
          <a:xfrm>
            <a:off x="1939240" y="1780364"/>
            <a:ext cx="1900976" cy="707886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Supplier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Emissions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B3F15B-279C-4963-8E7F-D68294EB2804}"/>
              </a:ext>
            </a:extLst>
          </p:cNvPr>
          <p:cNvSpPr txBox="1"/>
          <p:nvPr/>
        </p:nvSpPr>
        <p:spPr>
          <a:xfrm>
            <a:off x="6139765" y="1780364"/>
            <a:ext cx="1900976" cy="707886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Products and Services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70E6F5-216D-4D12-A7B1-F72024E6CD21}"/>
              </a:ext>
            </a:extLst>
          </p:cNvPr>
          <p:cNvSpPr txBox="1"/>
          <p:nvPr/>
        </p:nvSpPr>
        <p:spPr>
          <a:xfrm>
            <a:off x="10289387" y="1776436"/>
            <a:ext cx="1900976" cy="1015663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Minimizing Risks of Climate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A96AD2B-2DE6-451F-BE93-217162EFA1FF}"/>
              </a:ext>
            </a:extLst>
          </p:cNvPr>
          <p:cNvSpPr/>
          <p:nvPr/>
        </p:nvSpPr>
        <p:spPr>
          <a:xfrm>
            <a:off x="77599" y="3917872"/>
            <a:ext cx="3601753" cy="17702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Federal suppliers will: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Disclose </a:t>
            </a:r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greenhouse gas emissions </a:t>
            </a: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and</a:t>
            </a:r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 climate risks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Set</a:t>
            </a:r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 science-based emissions reduction targets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302B944-1332-4E65-9684-69CD862F1DD1}"/>
              </a:ext>
            </a:extLst>
          </p:cNvPr>
          <p:cNvSpPr/>
          <p:nvPr/>
        </p:nvSpPr>
        <p:spPr>
          <a:xfrm>
            <a:off x="3954956" y="3917872"/>
            <a:ext cx="3963213" cy="20326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Catalyze markets</a:t>
            </a: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 for construction materials with lower-embodied emissions through a </a:t>
            </a:r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Buy Clean </a:t>
            </a: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initiative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Require purchase of </a:t>
            </a:r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sustainable products and services, </a:t>
            </a: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including avoiding the procurement of items with added </a:t>
            </a:r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PFAS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70CFDA7-A199-4B9A-8D6C-8005456A11CD}"/>
              </a:ext>
            </a:extLst>
          </p:cNvPr>
          <p:cNvSpPr/>
          <p:nvPr/>
        </p:nvSpPr>
        <p:spPr>
          <a:xfrm>
            <a:off x="8112707" y="3917872"/>
            <a:ext cx="3918049" cy="27073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Integrate </a:t>
            </a:r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climate risk considerations </a:t>
            </a: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into Federal procurement regulations </a:t>
            </a:r>
            <a:endParaRPr lang="en-US" b="1" dirty="0">
              <a:solidFill>
                <a:srgbClr val="00206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BC6391-61AC-47B5-BA79-D98F090EE8E3}"/>
              </a:ext>
            </a:extLst>
          </p:cNvPr>
          <p:cNvCxnSpPr>
            <a:cxnSpLocks/>
          </p:cNvCxnSpPr>
          <p:nvPr/>
        </p:nvCxnSpPr>
        <p:spPr>
          <a:xfrm>
            <a:off x="12153327" y="1349566"/>
            <a:ext cx="7884" cy="5508434"/>
          </a:xfrm>
          <a:prstGeom prst="line">
            <a:avLst/>
          </a:prstGeom>
          <a:ln w="762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D38E3E-D3BD-4A90-AF14-50D5E63B852D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A4B112-67CF-4DEC-A9D0-9333D451D33D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D8D6CA-3DDC-4D97-BD31-AFF75C9C61F0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13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7D4219A-30FF-4A31-9C2A-EBB98E7E075F}"/>
              </a:ext>
            </a:extLst>
          </p:cNvPr>
          <p:cNvSpPr txBox="1"/>
          <p:nvPr/>
        </p:nvSpPr>
        <p:spPr>
          <a:xfrm>
            <a:off x="9657465" y="-17712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NZE Procurement</a:t>
            </a:r>
          </a:p>
        </p:txBody>
      </p:sp>
    </p:spTree>
    <p:extLst>
      <p:ext uri="{BB962C8B-B14F-4D97-AF65-F5344CB8AC3E}">
        <p14:creationId xmlns:p14="http://schemas.microsoft.com/office/powerpoint/2010/main" val="4491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EC4623-2AC7-492B-8208-C21307152DA5}"/>
              </a:ext>
            </a:extLst>
          </p:cNvPr>
          <p:cNvSpPr/>
          <p:nvPr/>
        </p:nvSpPr>
        <p:spPr>
          <a:xfrm>
            <a:off x="0" y="-32271"/>
            <a:ext cx="12184116" cy="1739545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35455B-85F1-4EA2-8A07-4954F68C55D8}"/>
              </a:ext>
            </a:extLst>
          </p:cNvPr>
          <p:cNvSpPr/>
          <p:nvPr/>
        </p:nvSpPr>
        <p:spPr>
          <a:xfrm>
            <a:off x="416897" y="531810"/>
            <a:ext cx="1151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Federal Agencies are taking actions to achieve Federal Net Zero Emissions goal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BBDE4C-A9B5-4961-B1A1-D7B4BC1A4C3E}"/>
              </a:ext>
            </a:extLst>
          </p:cNvPr>
          <p:cNvCxnSpPr>
            <a:cxnSpLocks/>
          </p:cNvCxnSpPr>
          <p:nvPr/>
        </p:nvCxnSpPr>
        <p:spPr>
          <a:xfrm>
            <a:off x="3840216" y="1349566"/>
            <a:ext cx="7884" cy="5508434"/>
          </a:xfrm>
          <a:prstGeom prst="line">
            <a:avLst/>
          </a:prstGeom>
          <a:ln w="762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B1B784-7F77-4A43-B677-6590A121C676}"/>
              </a:ext>
            </a:extLst>
          </p:cNvPr>
          <p:cNvCxnSpPr>
            <a:cxnSpLocks/>
          </p:cNvCxnSpPr>
          <p:nvPr/>
        </p:nvCxnSpPr>
        <p:spPr>
          <a:xfrm>
            <a:off x="8040741" y="1349566"/>
            <a:ext cx="7884" cy="5508434"/>
          </a:xfrm>
          <a:prstGeom prst="line">
            <a:avLst/>
          </a:prstGeom>
          <a:ln w="762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0C2934-9783-4D09-A971-43CB657E896B}"/>
              </a:ext>
            </a:extLst>
          </p:cNvPr>
          <p:cNvCxnSpPr>
            <a:cxnSpLocks/>
          </p:cNvCxnSpPr>
          <p:nvPr/>
        </p:nvCxnSpPr>
        <p:spPr>
          <a:xfrm>
            <a:off x="12164353" y="1349566"/>
            <a:ext cx="7884" cy="5508434"/>
          </a:xfrm>
          <a:prstGeom prst="line">
            <a:avLst/>
          </a:prstGeom>
          <a:ln w="762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1FD3C55-297D-4FF6-BA49-0E14602FD7CB}"/>
              </a:ext>
            </a:extLst>
          </p:cNvPr>
          <p:cNvSpPr txBox="1"/>
          <p:nvPr/>
        </p:nvSpPr>
        <p:spPr>
          <a:xfrm>
            <a:off x="8048625" y="1859146"/>
            <a:ext cx="4115728" cy="315274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Minimizing Risks of Climate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C742568-0AEE-4195-B580-62251046D9E3}"/>
              </a:ext>
            </a:extLst>
          </p:cNvPr>
          <p:cNvSpPr/>
          <p:nvPr/>
        </p:nvSpPr>
        <p:spPr>
          <a:xfrm>
            <a:off x="81285" y="2427816"/>
            <a:ext cx="3647762" cy="12420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DOD is developing low-carbon purchasing guidelines </a:t>
            </a: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based on 2021 supplier GHG reporting and measurement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7DA000B-C8D2-458D-8CCB-573371560253}"/>
              </a:ext>
            </a:extLst>
          </p:cNvPr>
          <p:cNvSpPr/>
          <p:nvPr/>
        </p:nvSpPr>
        <p:spPr>
          <a:xfrm>
            <a:off x="8192586" y="2373196"/>
            <a:ext cx="3737496" cy="12678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In support of </a:t>
            </a: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Buy Clean</a:t>
            </a: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, DOT and EPA are collaborating to develop a </a:t>
            </a: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procurement framework for lower-carbon materials </a:t>
            </a: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in highway projects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765C1C-CDFB-4F4E-AE05-E3D4280EA16E}"/>
              </a:ext>
            </a:extLst>
          </p:cNvPr>
          <p:cNvSpPr txBox="1"/>
          <p:nvPr/>
        </p:nvSpPr>
        <p:spPr>
          <a:xfrm>
            <a:off x="-14293" y="1866643"/>
            <a:ext cx="3854509" cy="30777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Reducing Supplier Emissions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38BF1B-3884-48A6-AF79-C0A9C9A918E1}"/>
              </a:ext>
            </a:extLst>
          </p:cNvPr>
          <p:cNvSpPr txBox="1"/>
          <p:nvPr/>
        </p:nvSpPr>
        <p:spPr>
          <a:xfrm>
            <a:off x="3855984" y="1859146"/>
            <a:ext cx="4221762" cy="315274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Sustainable Products and Services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54EAA68-4D5E-422D-9D4A-DF75CB431ECB}"/>
              </a:ext>
            </a:extLst>
          </p:cNvPr>
          <p:cNvSpPr/>
          <p:nvPr/>
        </p:nvSpPr>
        <p:spPr>
          <a:xfrm>
            <a:off x="8194534" y="3835835"/>
            <a:ext cx="3863952" cy="12678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GSA requires disclosure of embodied carbon of concrete and asphalt materials </a:t>
            </a: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for new building and major modernization contracts 2022 onwards, including Bipartisan Infrastructure Law-funded projects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FD2DF3C-2952-4A23-824E-3E28C64203C0}"/>
              </a:ext>
            </a:extLst>
          </p:cNvPr>
          <p:cNvSpPr/>
          <p:nvPr/>
        </p:nvSpPr>
        <p:spPr>
          <a:xfrm>
            <a:off x="4010257" y="2271355"/>
            <a:ext cx="3863952" cy="3904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002060"/>
                </a:solidFill>
                <a:latin typeface="+mj-lt"/>
                <a:ea typeface="Gadugi" panose="020B0502040204020203" pitchFamily="34" charset="0"/>
              </a:rPr>
              <a:t>In March 2022, GSA </a:t>
            </a:r>
            <a:r>
              <a:rPr lang="en-US" sz="1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issued its first “Buy </a:t>
            </a:r>
            <a:r>
              <a:rPr lang="en-US" sz="16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lean” standards for </a:t>
            </a:r>
            <a:r>
              <a:rPr lang="en-US" sz="1600" b="1" dirty="0">
                <a:solidFill>
                  <a:srgbClr val="002060"/>
                </a:solidFill>
                <a:effectLst/>
                <a:latin typeface="+mj-lt"/>
              </a:rPr>
              <a:t>low-carbon concrete and environmentally preferable asphalt </a:t>
            </a:r>
            <a:r>
              <a:rPr lang="en-US" sz="1600" b="0" dirty="0">
                <a:solidFill>
                  <a:srgbClr val="002060"/>
                </a:solidFill>
                <a:effectLst/>
                <a:latin typeface="+mj-lt"/>
              </a:rPr>
              <a:t>used at GSA job sites</a:t>
            </a:r>
          </a:p>
          <a:p>
            <a:endParaRPr lang="en-US" sz="16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002060"/>
                </a:solidFill>
                <a:latin typeface="+mj-lt"/>
                <a:ea typeface="Gadugi" panose="020B0502040204020203" pitchFamily="34" charset="0"/>
              </a:rPr>
              <a:t>In Feb. 2022, EPA </a:t>
            </a:r>
            <a:r>
              <a:rPr lang="en-US" sz="1600" dirty="0">
                <a:solidFill>
                  <a:srgbClr val="002060"/>
                </a:solidFill>
                <a:latin typeface="+mj-lt"/>
                <a:ea typeface="Gadugi" panose="020B0502040204020203" pitchFamily="34" charset="0"/>
              </a:rPr>
              <a:t>issued a new resource to help Federal purchasers identify products </a:t>
            </a:r>
            <a:r>
              <a:rPr lang="en-US" sz="1600" b="1" dirty="0">
                <a:solidFill>
                  <a:srgbClr val="002060"/>
                </a:solidFill>
                <a:latin typeface="+mj-lt"/>
                <a:ea typeface="Gadugi" panose="020B0502040204020203" pitchFamily="34" charset="0"/>
              </a:rPr>
              <a:t>without added PFAS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3577E6-96F2-4126-B745-D2E9B9B27CE6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5B1442-D019-4075-BB4D-172A603CA58C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0BD1AB-D511-4FA8-A765-3156A5F4B011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14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06A9B8-7A5B-447D-89EB-5A35C9B92FDB}"/>
              </a:ext>
            </a:extLst>
          </p:cNvPr>
          <p:cNvSpPr txBox="1"/>
          <p:nvPr/>
        </p:nvSpPr>
        <p:spPr>
          <a:xfrm>
            <a:off x="9657465" y="-17712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NZE Procurement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9B2E6-DAC8-4CF6-8018-024FAEA53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8" y="4047843"/>
            <a:ext cx="3313438" cy="186310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B5F29A-A521-4D5D-AD9F-12D9CA6B007F}"/>
              </a:ext>
            </a:extLst>
          </p:cNvPr>
          <p:cNvSpPr txBox="1"/>
          <p:nvPr/>
        </p:nvSpPr>
        <p:spPr>
          <a:xfrm>
            <a:off x="172540" y="5910946"/>
            <a:ext cx="3420373" cy="738664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GSA Administrator Carnahan touring an all-electric Federal Courthouse in Des Moines, Iowa</a:t>
            </a:r>
          </a:p>
        </p:txBody>
      </p:sp>
    </p:spTree>
    <p:extLst>
      <p:ext uri="{BB962C8B-B14F-4D97-AF65-F5344CB8AC3E}">
        <p14:creationId xmlns:p14="http://schemas.microsoft.com/office/powerpoint/2010/main" val="381178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EC4623-2AC7-492B-8208-C21307152DA5}"/>
              </a:ext>
            </a:extLst>
          </p:cNvPr>
          <p:cNvSpPr/>
          <p:nvPr/>
        </p:nvSpPr>
        <p:spPr>
          <a:xfrm>
            <a:off x="0" y="-32271"/>
            <a:ext cx="12184116" cy="1739545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35455B-85F1-4EA2-8A07-4954F68C55D8}"/>
              </a:ext>
            </a:extLst>
          </p:cNvPr>
          <p:cNvSpPr/>
          <p:nvPr/>
        </p:nvSpPr>
        <p:spPr>
          <a:xfrm>
            <a:off x="398446" y="522143"/>
            <a:ext cx="1151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The plan delivers a more resilient government against the adverse impacts of climate change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6CD0F7-2F8B-426B-89CE-231E85C5A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05"/>
          <a:stretch/>
        </p:blipFill>
        <p:spPr>
          <a:xfrm>
            <a:off x="175098" y="2431654"/>
            <a:ext cx="2906999" cy="341351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67E9E0-F101-4495-9F52-AD2F930149D8}"/>
              </a:ext>
            </a:extLst>
          </p:cNvPr>
          <p:cNvCxnSpPr>
            <a:cxnSpLocks/>
          </p:cNvCxnSpPr>
          <p:nvPr/>
        </p:nvCxnSpPr>
        <p:spPr>
          <a:xfrm>
            <a:off x="6141739" y="1662022"/>
            <a:ext cx="0" cy="5158475"/>
          </a:xfrm>
          <a:prstGeom prst="line">
            <a:avLst/>
          </a:prstGeom>
          <a:ln w="762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26CBE157-BE0A-4E8D-8A7F-3A4AEF45A2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21"/>
          <a:stretch/>
        </p:blipFill>
        <p:spPr>
          <a:xfrm>
            <a:off x="312931" y="3322196"/>
            <a:ext cx="3010862" cy="331974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B50F9E-1338-4B6D-8E6C-3C1609455B2A}"/>
              </a:ext>
            </a:extLst>
          </p:cNvPr>
          <p:cNvSpPr txBox="1"/>
          <p:nvPr/>
        </p:nvSpPr>
        <p:spPr>
          <a:xfrm>
            <a:off x="175098" y="1922752"/>
            <a:ext cx="5724945" cy="30777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Federal Agency Climate Adaptation Plans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896C2E-0380-4B1F-BFCA-0C234B2995C0}"/>
              </a:ext>
            </a:extLst>
          </p:cNvPr>
          <p:cNvSpPr/>
          <p:nvPr/>
        </p:nvSpPr>
        <p:spPr>
          <a:xfrm>
            <a:off x="3520674" y="2431654"/>
            <a:ext cx="2379369" cy="23883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In 2021</a:t>
            </a: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, 20+ Federal agencies </a:t>
            </a: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released plans to </a:t>
            </a: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integrate climate-readiness </a:t>
            </a: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across programs and </a:t>
            </a: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bolster resilience of Federal assets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5587BF-D82F-4D4C-8E5F-33B020C4E4DE}"/>
              </a:ext>
            </a:extLst>
          </p:cNvPr>
          <p:cNvSpPr/>
          <p:nvPr/>
        </p:nvSpPr>
        <p:spPr>
          <a:xfrm>
            <a:off x="3535602" y="5021106"/>
            <a:ext cx="2379369" cy="10975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Agencies will submit </a:t>
            </a: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Annual Progress Reports beginning</a:t>
            </a: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2022</a:t>
            </a:r>
          </a:p>
          <a:p>
            <a:endParaRPr lang="en-US" sz="1600" dirty="0">
              <a:solidFill>
                <a:srgbClr val="00206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EB80B7-C41D-4E50-8C59-AEE45CD82A4E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0262D2-19D7-4B3D-AC4D-A6164B9ABC40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0C2567-0117-4012-B9CD-3CB5DEC79A30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15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74C6ED8-9E4D-4B9F-A79E-031F36CF14FE}"/>
              </a:ext>
            </a:extLst>
          </p:cNvPr>
          <p:cNvSpPr txBox="1"/>
          <p:nvPr/>
        </p:nvSpPr>
        <p:spPr>
          <a:xfrm>
            <a:off x="6300455" y="1922752"/>
            <a:ext cx="5724945" cy="307777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Implementing 2021 CAPs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1033C61-00D9-487A-BF02-1B351063C5D5}"/>
              </a:ext>
            </a:extLst>
          </p:cNvPr>
          <p:cNvSpPr/>
          <p:nvPr/>
        </p:nvSpPr>
        <p:spPr>
          <a:xfrm>
            <a:off x="6316837" y="2370742"/>
            <a:ext cx="5724945" cy="3535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Major actions include: </a:t>
            </a:r>
          </a:p>
          <a:p>
            <a:endParaRPr lang="en-US" sz="1600" dirty="0">
              <a:solidFill>
                <a:srgbClr val="00206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Safeguarding Federal investments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Identifying leadership and accountability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Developing a more resilient supply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Enhancing protections for workers and communities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Building a more equitable future </a:t>
            </a:r>
          </a:p>
          <a:p>
            <a:endParaRPr lang="en-US" sz="1600" dirty="0">
              <a:solidFill>
                <a:srgbClr val="00206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DB9AA6-0BFE-41E4-80B5-EE0C31FB948B}"/>
              </a:ext>
            </a:extLst>
          </p:cNvPr>
          <p:cNvSpPr txBox="1"/>
          <p:nvPr/>
        </p:nvSpPr>
        <p:spPr>
          <a:xfrm>
            <a:off x="8594278" y="-16615"/>
            <a:ext cx="361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Climate Resilient Operations</a:t>
            </a:r>
          </a:p>
        </p:txBody>
      </p:sp>
    </p:spTree>
    <p:extLst>
      <p:ext uri="{BB962C8B-B14F-4D97-AF65-F5344CB8AC3E}">
        <p14:creationId xmlns:p14="http://schemas.microsoft.com/office/powerpoint/2010/main" val="168104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6F85F98-38D2-4200-B9CA-4785354EB6B8}"/>
              </a:ext>
            </a:extLst>
          </p:cNvPr>
          <p:cNvSpPr/>
          <p:nvPr/>
        </p:nvSpPr>
        <p:spPr>
          <a:xfrm>
            <a:off x="0" y="-1"/>
            <a:ext cx="12192000" cy="14978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D5A97680-564A-411E-AE96-662C627B92BA}"/>
              </a:ext>
            </a:extLst>
          </p:cNvPr>
          <p:cNvSpPr/>
          <p:nvPr/>
        </p:nvSpPr>
        <p:spPr>
          <a:xfrm>
            <a:off x="342996" y="455025"/>
            <a:ext cx="11013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Federal agencies are taking actions now to boost resilience and capacity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208D59D-D209-4984-826F-A25BA8FA159F}"/>
              </a:ext>
            </a:extLst>
          </p:cNvPr>
          <p:cNvSpPr/>
          <p:nvPr/>
        </p:nvSpPr>
        <p:spPr>
          <a:xfrm>
            <a:off x="94516" y="2510552"/>
            <a:ext cx="2592660" cy="27973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NASA is screening its supplies of top mission-critical goods and services</a:t>
            </a: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 to identify those </a:t>
            </a:r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at risk </a:t>
            </a: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of disruption by extreme weather events or long-term climate change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5C4068-7C2A-4DA4-882C-C24215062146}"/>
              </a:ext>
            </a:extLst>
          </p:cNvPr>
          <p:cNvSpPr txBox="1"/>
          <p:nvPr/>
        </p:nvSpPr>
        <p:spPr>
          <a:xfrm>
            <a:off x="342996" y="1818908"/>
            <a:ext cx="5135853" cy="320010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Developing More Resilient Supply Chains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966D4D-81A9-4357-ADBA-A0250AA9537C}"/>
              </a:ext>
            </a:extLst>
          </p:cNvPr>
          <p:cNvSpPr/>
          <p:nvPr/>
        </p:nvSpPr>
        <p:spPr>
          <a:xfrm>
            <a:off x="3166875" y="2447612"/>
            <a:ext cx="2592660" cy="28602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DOE is establishing clear climate adaptation requirements </a:t>
            </a: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so that its contractors and suppliers employ climate adaptation and resilience practices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FF2BE3-0B07-4EA8-9411-747DBDCBE58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27" y="3238572"/>
            <a:ext cx="946396" cy="9147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501426-B8B5-4A3A-A627-112B17E8DFF5}"/>
              </a:ext>
            </a:extLst>
          </p:cNvPr>
          <p:cNvSpPr txBox="1"/>
          <p:nvPr/>
        </p:nvSpPr>
        <p:spPr>
          <a:xfrm>
            <a:off x="5759535" y="1827563"/>
            <a:ext cx="5768890" cy="320010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Safeguarding Investments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7A33E2-E816-4B35-8A56-F6C66FB1F7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181"/>
          <a:stretch/>
        </p:blipFill>
        <p:spPr>
          <a:xfrm>
            <a:off x="5935244" y="2505946"/>
            <a:ext cx="3071955" cy="2055503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A272DD-DC14-4F86-B752-97629EF59C07}"/>
              </a:ext>
            </a:extLst>
          </p:cNvPr>
          <p:cNvSpPr/>
          <p:nvPr/>
        </p:nvSpPr>
        <p:spPr>
          <a:xfrm>
            <a:off x="9114029" y="2224830"/>
            <a:ext cx="2797602" cy="33959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DOD</a:t>
            </a: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 is using climate intelligence, including its </a:t>
            </a:r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Climate Assessment Tool</a:t>
            </a: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, to inform military planners and other decision-makers on how military installations are at risk from climate change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BC1537-E104-4956-A02D-133985E62A3E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0C9CEE-24AF-416D-BA31-5FEB1BD9E38D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CCF0F2-30F6-424B-BEBA-DA669DCF0658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16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590D442-A0D1-4258-8EF2-65860835B36E}"/>
              </a:ext>
            </a:extLst>
          </p:cNvPr>
          <p:cNvSpPr txBox="1"/>
          <p:nvPr/>
        </p:nvSpPr>
        <p:spPr>
          <a:xfrm>
            <a:off x="8594278" y="-16615"/>
            <a:ext cx="361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Climate Resilient Operations</a:t>
            </a:r>
          </a:p>
        </p:txBody>
      </p:sp>
    </p:spTree>
    <p:extLst>
      <p:ext uri="{BB962C8B-B14F-4D97-AF65-F5344CB8AC3E}">
        <p14:creationId xmlns:p14="http://schemas.microsoft.com/office/powerpoint/2010/main" val="3706226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7C4C6303-0587-4198-A8BD-A8A1E7AB2BDA}"/>
              </a:ext>
            </a:extLst>
          </p:cNvPr>
          <p:cNvSpPr/>
          <p:nvPr/>
        </p:nvSpPr>
        <p:spPr>
          <a:xfrm>
            <a:off x="-15768" y="-32271"/>
            <a:ext cx="12207768" cy="148007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AD83EAF-E8A4-4017-B2A3-0CBA8D92972F}"/>
              </a:ext>
            </a:extLst>
          </p:cNvPr>
          <p:cNvSpPr/>
          <p:nvPr/>
        </p:nvSpPr>
        <p:spPr>
          <a:xfrm>
            <a:off x="235538" y="388356"/>
            <a:ext cx="11412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The plan builds capacity and mainstreams sustainability in the Federal workforce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F03F0D9-CC4C-40D6-A6F4-36222A0287A5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58A1CE6-3825-4055-BDC5-2F0EB41738B8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4A0BDF-8848-4D4C-9603-5E35D74C40DD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17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2CDFC0-B361-4550-B0D9-4A3584E88243}"/>
              </a:ext>
            </a:extLst>
          </p:cNvPr>
          <p:cNvCxnSpPr>
            <a:cxnSpLocks/>
          </p:cNvCxnSpPr>
          <p:nvPr/>
        </p:nvCxnSpPr>
        <p:spPr>
          <a:xfrm>
            <a:off x="5168900" y="1427995"/>
            <a:ext cx="0" cy="5430005"/>
          </a:xfrm>
          <a:prstGeom prst="line">
            <a:avLst/>
          </a:prstGeom>
          <a:ln w="762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83D969A9-2691-454F-9326-D45D516CBE14}"/>
              </a:ext>
            </a:extLst>
          </p:cNvPr>
          <p:cNvSpPr/>
          <p:nvPr/>
        </p:nvSpPr>
        <p:spPr>
          <a:xfrm>
            <a:off x="354067" y="3524693"/>
            <a:ext cx="4444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200" b="1" dirty="0">
                <a:solidFill>
                  <a:srgbClr val="203864"/>
                </a:solidFill>
                <a:cs typeface="Times New Roman" panose="02020603050405020304" pitchFamily="18" charset="0"/>
              </a:rPr>
              <a:t>Identify staff, training, and </a:t>
            </a:r>
          </a:p>
          <a:p>
            <a:pPr algn="ctr" defTabSz="914377">
              <a:defRPr/>
            </a:pPr>
            <a:r>
              <a:rPr lang="en-US" sz="2200" b="1" dirty="0">
                <a:solidFill>
                  <a:srgbClr val="203864"/>
                </a:solidFill>
                <a:cs typeface="Times New Roman" panose="02020603050405020304" pitchFamily="18" charset="0"/>
              </a:rPr>
              <a:t>resources needed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5E97C4-9037-4BBA-8F9E-F9C52CF7F71F}"/>
              </a:ext>
            </a:extLst>
          </p:cNvPr>
          <p:cNvSpPr txBox="1"/>
          <p:nvPr/>
        </p:nvSpPr>
        <p:spPr>
          <a:xfrm>
            <a:off x="354067" y="1944992"/>
            <a:ext cx="4444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200" b="1" dirty="0">
                <a:solidFill>
                  <a:srgbClr val="203864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Foster a culture of </a:t>
            </a:r>
          </a:p>
          <a:p>
            <a:pPr algn="ctr" defTabSz="914377">
              <a:defRPr/>
            </a:pPr>
            <a:r>
              <a:rPr lang="en-US" sz="2200" b="1" dirty="0">
                <a:solidFill>
                  <a:srgbClr val="203864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sustainability and climate action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628979-6B01-4F3B-9059-8FE2E8CEFFEF}"/>
              </a:ext>
            </a:extLst>
          </p:cNvPr>
          <p:cNvSpPr/>
          <p:nvPr/>
        </p:nvSpPr>
        <p:spPr>
          <a:xfrm>
            <a:off x="354067" y="5104394"/>
            <a:ext cx="44449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200" b="1" dirty="0">
                <a:solidFill>
                  <a:srgbClr val="203864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Incorporate sustainability and climate preparedness into our 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92FFCF-10F8-474C-ABDD-C5F00CED51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1858" y="2068082"/>
            <a:ext cx="5385980" cy="30416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24567C-B3EF-4D88-9E0C-6C52FD11FE49}"/>
              </a:ext>
            </a:extLst>
          </p:cNvPr>
          <p:cNvSpPr txBox="1"/>
          <p:nvPr/>
        </p:nvSpPr>
        <p:spPr>
          <a:xfrm>
            <a:off x="8521126" y="-16615"/>
            <a:ext cx="367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Mainstreaming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309561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6F85F98-38D2-4200-B9CA-4785354EB6B8}"/>
              </a:ext>
            </a:extLst>
          </p:cNvPr>
          <p:cNvSpPr/>
          <p:nvPr/>
        </p:nvSpPr>
        <p:spPr>
          <a:xfrm>
            <a:off x="64008" y="5686"/>
            <a:ext cx="12127992" cy="147099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D5A97680-564A-411E-AE96-662C627B92BA}"/>
              </a:ext>
            </a:extLst>
          </p:cNvPr>
          <p:cNvSpPr/>
          <p:nvPr/>
        </p:nvSpPr>
        <p:spPr>
          <a:xfrm>
            <a:off x="297275" y="462230"/>
            <a:ext cx="11022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The Federal Government is embedding sustainability and climate training throughout agencies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BC1537-E104-4956-A02D-133985E62A3E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0C9CEE-24AF-416D-BA31-5FEB1BD9E38D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CCF0F2-30F6-424B-BEBA-DA669DCF0658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18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32E753-BE8D-4BA6-8EC7-BB3634ECB6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3" b="23416"/>
          <a:stretch/>
        </p:blipFill>
        <p:spPr>
          <a:xfrm>
            <a:off x="4616971" y="1749771"/>
            <a:ext cx="7442729" cy="28408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78C724-3EE5-43ED-AF5B-2D7A22EABB68}"/>
              </a:ext>
            </a:extLst>
          </p:cNvPr>
          <p:cNvSpPr txBox="1"/>
          <p:nvPr/>
        </p:nvSpPr>
        <p:spPr>
          <a:xfrm>
            <a:off x="233267" y="1779335"/>
            <a:ext cx="4119277" cy="584775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Building Internal Capacity and Boosting Employee Climate Literacy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E701CAF-84A1-47DB-930B-4C4192BCF217}"/>
              </a:ext>
            </a:extLst>
          </p:cNvPr>
          <p:cNvSpPr/>
          <p:nvPr/>
        </p:nvSpPr>
        <p:spPr>
          <a:xfrm>
            <a:off x="132300" y="2852927"/>
            <a:ext cx="4034434" cy="17700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In Jan. 22, DHS launched its Climate Change Professionals Program, </a:t>
            </a: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which is recruiting recent graduates and current employees to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03864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develop the </a:t>
            </a:r>
            <a:r>
              <a:rPr lang="en-US" sz="1600" b="1" dirty="0">
                <a:solidFill>
                  <a:srgbClr val="203864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next generation of climate experts</a:t>
            </a:r>
            <a:r>
              <a:rPr lang="en-US" sz="1600" dirty="0">
                <a:solidFill>
                  <a:srgbClr val="203864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03864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improve </a:t>
            </a:r>
            <a:r>
              <a:rPr lang="en-US" sz="1600" b="1" dirty="0">
                <a:solidFill>
                  <a:srgbClr val="203864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climate literacy </a:t>
            </a:r>
            <a:r>
              <a:rPr lang="en-US" sz="1600" dirty="0">
                <a:solidFill>
                  <a:srgbClr val="203864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throughout the Department,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03864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execute its </a:t>
            </a:r>
            <a:r>
              <a:rPr lang="en-US" sz="1600" b="1" dirty="0">
                <a:solidFill>
                  <a:srgbClr val="203864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Climate Action Plan</a:t>
            </a:r>
            <a:endParaRPr lang="en-US" sz="1600" dirty="0">
              <a:solidFill>
                <a:srgbClr val="203864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CC90552-0440-43F3-AB0B-30A6303E3D13}"/>
              </a:ext>
            </a:extLst>
          </p:cNvPr>
          <p:cNvSpPr/>
          <p:nvPr/>
        </p:nvSpPr>
        <p:spPr>
          <a:xfrm>
            <a:off x="132301" y="5124001"/>
            <a:ext cx="4366548" cy="1126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DOD </a:t>
            </a: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is training all staff in climate literacy, allowing members to </a:t>
            </a: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identify and address climate readiness actions</a:t>
            </a:r>
            <a:endParaRPr lang="en-US" sz="1600" dirty="0">
              <a:solidFill>
                <a:srgbClr val="00206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724AD-4AC2-416D-A7D5-7074FE67250A}"/>
              </a:ext>
            </a:extLst>
          </p:cNvPr>
          <p:cNvSpPr txBox="1"/>
          <p:nvPr/>
        </p:nvSpPr>
        <p:spPr>
          <a:xfrm>
            <a:off x="8521126" y="-16615"/>
            <a:ext cx="367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Mainstreaming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753283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7C4C6303-0587-4198-A8BD-A8A1E7AB2BDA}"/>
              </a:ext>
            </a:extLst>
          </p:cNvPr>
          <p:cNvSpPr/>
          <p:nvPr/>
        </p:nvSpPr>
        <p:spPr>
          <a:xfrm>
            <a:off x="-15768" y="0"/>
            <a:ext cx="12207768" cy="17383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AD83EAF-E8A4-4017-B2A3-0CBA8D92972F}"/>
              </a:ext>
            </a:extLst>
          </p:cNvPr>
          <p:cNvSpPr/>
          <p:nvPr/>
        </p:nvSpPr>
        <p:spPr>
          <a:xfrm>
            <a:off x="381796" y="573506"/>
            <a:ext cx="11412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The plan ensures economic equity and environmental justice are key considerations in operations, planning, and decision-making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F03F0D9-CC4C-40D6-A6F4-36222A0287A5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58A1CE6-3825-4055-BDC5-2F0EB41738B8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4A0BDF-8848-4D4C-9603-5E35D74C40DD}"/>
                </a:ext>
              </a:extLst>
            </p:cNvPr>
            <p:cNvSpPr txBox="1"/>
            <p:nvPr/>
          </p:nvSpPr>
          <p:spPr>
            <a:xfrm>
              <a:off x="11781588" y="6579760"/>
              <a:ext cx="426180" cy="1702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19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8240A5C-89BC-4B3D-A168-73B054D18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01" y="2275469"/>
            <a:ext cx="1964485" cy="1964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E7BD6C-6C0E-4567-B821-C020EA68C9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98" y="2275469"/>
            <a:ext cx="1964485" cy="19644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497C36-6AEB-4034-9074-918887C82559}"/>
              </a:ext>
            </a:extLst>
          </p:cNvPr>
          <p:cNvSpPr txBox="1"/>
          <p:nvPr/>
        </p:nvSpPr>
        <p:spPr>
          <a:xfrm>
            <a:off x="381796" y="4340455"/>
            <a:ext cx="3252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203864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Include a Federal environmental justice representative</a:t>
            </a:r>
          </a:p>
          <a:p>
            <a:pPr algn="ctr" defTabSz="914377">
              <a:defRPr/>
            </a:pPr>
            <a:r>
              <a:rPr lang="en-US" b="1" dirty="0">
                <a:solidFill>
                  <a:srgbClr val="203864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on the Chief Sustainability Officers Council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B40869-1B7F-436B-AEDD-F68E507C54F2}"/>
              </a:ext>
            </a:extLst>
          </p:cNvPr>
          <p:cNvSpPr/>
          <p:nvPr/>
        </p:nvSpPr>
        <p:spPr>
          <a:xfrm>
            <a:off x="4619137" y="4340455"/>
            <a:ext cx="28274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203864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Incorporate </a:t>
            </a:r>
          </a:p>
          <a:p>
            <a:pPr algn="ctr" defTabSz="914377">
              <a:defRPr/>
            </a:pPr>
            <a:r>
              <a:rPr lang="en-US" b="1" dirty="0">
                <a:solidFill>
                  <a:srgbClr val="203864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environmental justice efforts in agency sustainability and </a:t>
            </a:r>
          </a:p>
          <a:p>
            <a:pPr algn="ctr" defTabSz="914377">
              <a:defRPr/>
            </a:pPr>
            <a:r>
              <a:rPr lang="en-US" b="1" dirty="0">
                <a:solidFill>
                  <a:srgbClr val="203864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climate adaptation plans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1DA2B1-6172-49CE-855A-F064AA2EC37A}"/>
              </a:ext>
            </a:extLst>
          </p:cNvPr>
          <p:cNvSpPr/>
          <p:nvPr/>
        </p:nvSpPr>
        <p:spPr>
          <a:xfrm>
            <a:off x="8796701" y="4362225"/>
            <a:ext cx="2221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203864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Reinforce equity in Federal contracting and operations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F64701-DF4D-4CF4-B1EB-AA21CD31BF06}"/>
              </a:ext>
            </a:extLst>
          </p:cNvPr>
          <p:cNvSpPr txBox="1"/>
          <p:nvPr/>
        </p:nvSpPr>
        <p:spPr>
          <a:xfrm>
            <a:off x="8952759" y="18918"/>
            <a:ext cx="31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Advancing EJ and Equity</a:t>
            </a:r>
          </a:p>
        </p:txBody>
      </p:sp>
      <p:pic>
        <p:nvPicPr>
          <p:cNvPr id="3" name="Picture 3" descr="noun-committee-speech-7577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343" y="1741099"/>
            <a:ext cx="2886973" cy="288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2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9FE969-A4BE-410C-990A-DD369E7468F5}"/>
              </a:ext>
            </a:extLst>
          </p:cNvPr>
          <p:cNvCxnSpPr>
            <a:endCxn id="3" idx="1"/>
          </p:cNvCxnSpPr>
          <p:nvPr/>
        </p:nvCxnSpPr>
        <p:spPr>
          <a:xfrm flipV="1">
            <a:off x="7211291" y="3840189"/>
            <a:ext cx="717284" cy="111627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EFEB8FD-7D43-4116-B972-7D857ACBC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779"/>
          <a:stretch/>
        </p:blipFill>
        <p:spPr>
          <a:xfrm>
            <a:off x="449369" y="5987378"/>
            <a:ext cx="3264791" cy="7666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6A463A2-AD82-41C3-A76F-C8A9C777A87B}"/>
              </a:ext>
            </a:extLst>
          </p:cNvPr>
          <p:cNvSpPr/>
          <p:nvPr/>
        </p:nvSpPr>
        <p:spPr>
          <a:xfrm>
            <a:off x="7928575" y="2475830"/>
            <a:ext cx="3983056" cy="27287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b="1" u="sng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2021</a:t>
            </a:r>
          </a:p>
          <a:p>
            <a:pPr algn="ctr"/>
            <a:endParaRPr lang="en-US" sz="2200" dirty="0">
              <a:solidFill>
                <a:srgbClr val="00206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$145 billion </a:t>
            </a:r>
            <a:r>
              <a:rPr lang="en-US" sz="22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in damages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20 </a:t>
            </a:r>
            <a:r>
              <a:rPr lang="en-US" sz="22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disasters &gt;$1 billion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688</a:t>
            </a:r>
            <a:r>
              <a:rPr lang="en-US" sz="22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 deaths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40%</a:t>
            </a:r>
            <a:r>
              <a:rPr lang="en-US" sz="22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 of U.S. counties affected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E4B8BA-03DF-44DC-9238-F3995FFC1F62}"/>
              </a:ext>
            </a:extLst>
          </p:cNvPr>
          <p:cNvSpPr/>
          <p:nvPr/>
        </p:nvSpPr>
        <p:spPr>
          <a:xfrm>
            <a:off x="-15768" y="5686"/>
            <a:ext cx="12207768" cy="13818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A10BDA-33B3-4CD5-9E93-D31DD9FC4928}"/>
              </a:ext>
            </a:extLst>
          </p:cNvPr>
          <p:cNvSpPr/>
          <p:nvPr/>
        </p:nvSpPr>
        <p:spPr>
          <a:xfrm>
            <a:off x="167359" y="194270"/>
            <a:ext cx="1151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Climate change’s effects represent a clear and present danger, including the heightened frequency and intensity of natural disasters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451E0B-C1FB-4EFC-A746-A1E26E173D9A}"/>
              </a:ext>
            </a:extLst>
          </p:cNvPr>
          <p:cNvGrpSpPr/>
          <p:nvPr/>
        </p:nvGrpSpPr>
        <p:grpSpPr>
          <a:xfrm>
            <a:off x="449370" y="1733910"/>
            <a:ext cx="6897728" cy="4212559"/>
            <a:chOff x="449370" y="1733910"/>
            <a:chExt cx="6897728" cy="42125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E62166-592D-4F31-95B7-8C81B97CB9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850"/>
            <a:stretch/>
          </p:blipFill>
          <p:spPr>
            <a:xfrm>
              <a:off x="449370" y="1733910"/>
              <a:ext cx="6897728" cy="421255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450E674-5EB4-4022-A94F-8FCA0A9209D9}"/>
                </a:ext>
              </a:extLst>
            </p:cNvPr>
            <p:cNvSpPr txBox="1"/>
            <p:nvPr/>
          </p:nvSpPr>
          <p:spPr>
            <a:xfrm>
              <a:off x="449370" y="1733910"/>
              <a:ext cx="398305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Georgia" panose="02040502050405020303" pitchFamily="18" charset="0"/>
                  <a:ea typeface="Gadugi" panose="020B0502040204020203" pitchFamily="34" charset="0"/>
                </a:rPr>
                <a:t>Cost $750 billion in damages from 2016 to 2021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1CB25C-3A6B-4CCF-8EE6-FBB5F724F00D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D003C7-CCC9-4AB6-9F8D-CA6F4E01D580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A56E80-C538-40C3-B745-4A52CE01DBE1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6050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7C4C6303-0587-4198-A8BD-A8A1E7AB2BDA}"/>
              </a:ext>
            </a:extLst>
          </p:cNvPr>
          <p:cNvSpPr/>
          <p:nvPr/>
        </p:nvSpPr>
        <p:spPr>
          <a:xfrm>
            <a:off x="-15768" y="-32271"/>
            <a:ext cx="12207768" cy="15276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AD83EAF-E8A4-4017-B2A3-0CBA8D92972F}"/>
              </a:ext>
            </a:extLst>
          </p:cNvPr>
          <p:cNvSpPr/>
          <p:nvPr/>
        </p:nvSpPr>
        <p:spPr>
          <a:xfrm>
            <a:off x="161818" y="432017"/>
            <a:ext cx="11852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The plan leverages domestic and international partnerships to go further and faster to achieve common goals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F03F0D9-CC4C-40D6-A6F4-36222A0287A5}"/>
              </a:ext>
            </a:extLst>
          </p:cNvPr>
          <p:cNvGrpSpPr/>
          <p:nvPr/>
        </p:nvGrpSpPr>
        <p:grpSpPr>
          <a:xfrm>
            <a:off x="10715624" y="6371002"/>
            <a:ext cx="1492939" cy="215444"/>
            <a:chOff x="10060361" y="6578827"/>
            <a:chExt cx="2148551" cy="17025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58A1CE6-3825-4055-BDC5-2F0EB41738B8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4A0BDF-8848-4D4C-9603-5E35D74C40DD}"/>
                </a:ext>
              </a:extLst>
            </p:cNvPr>
            <p:cNvSpPr txBox="1"/>
            <p:nvPr/>
          </p:nvSpPr>
          <p:spPr>
            <a:xfrm>
              <a:off x="11650092" y="6578827"/>
              <a:ext cx="558820" cy="1702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20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656155-E6AF-46E7-9D6B-C20730CBDC54}"/>
              </a:ext>
            </a:extLst>
          </p:cNvPr>
          <p:cNvGrpSpPr/>
          <p:nvPr/>
        </p:nvGrpSpPr>
        <p:grpSpPr>
          <a:xfrm>
            <a:off x="970574" y="2135404"/>
            <a:ext cx="10515182" cy="3787521"/>
            <a:chOff x="970574" y="2135404"/>
            <a:chExt cx="10515182" cy="37875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88BE454-195E-47B1-863F-F537BB6CE1B8}"/>
                </a:ext>
              </a:extLst>
            </p:cNvPr>
            <p:cNvGrpSpPr/>
            <p:nvPr/>
          </p:nvGrpSpPr>
          <p:grpSpPr>
            <a:xfrm>
              <a:off x="970574" y="4722596"/>
              <a:ext cx="10515182" cy="1200329"/>
              <a:chOff x="944503" y="4907789"/>
              <a:chExt cx="10515182" cy="1200329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6CC8DDB-CE56-4542-9B78-53AED5AD0697}"/>
                  </a:ext>
                </a:extLst>
              </p:cNvPr>
              <p:cNvSpPr txBox="1"/>
              <p:nvPr/>
            </p:nvSpPr>
            <p:spPr>
              <a:xfrm>
                <a:off x="4572630" y="4907789"/>
                <a:ext cx="299459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b="1" dirty="0">
                    <a:solidFill>
                      <a:srgbClr val="203864"/>
                    </a:solidFill>
                    <a:latin typeface="Georgia" panose="02040502050405020303" pitchFamily="18" charset="0"/>
                    <a:ea typeface="Gadugi" panose="020B0502040204020203" pitchFamily="34" charset="0"/>
                    <a:cs typeface="Times New Roman" panose="02020603050405020304" pitchFamily="18" charset="0"/>
                  </a:rPr>
                  <a:t>Partner with state, tribal, and local governments to accelerate progress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B1A6331-F6EB-42A0-9DF4-66074A32C046}"/>
                  </a:ext>
                </a:extLst>
              </p:cNvPr>
              <p:cNvSpPr txBox="1"/>
              <p:nvPr/>
            </p:nvSpPr>
            <p:spPr>
              <a:xfrm>
                <a:off x="944503" y="4907789"/>
                <a:ext cx="26719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b="1" dirty="0">
                    <a:solidFill>
                      <a:srgbClr val="203864"/>
                    </a:solidFill>
                    <a:latin typeface="Georgia" panose="02040502050405020303" pitchFamily="18" charset="0"/>
                    <a:ea typeface="Gadugi" panose="020B0502040204020203" pitchFamily="34" charset="0"/>
                    <a:cs typeface="Times New Roman" panose="02020603050405020304" pitchFamily="18" charset="0"/>
                  </a:rPr>
                  <a:t>Launch a </a:t>
                </a:r>
              </a:p>
              <a:p>
                <a:pPr algn="ctr" defTabSz="914377">
                  <a:defRPr/>
                </a:pPr>
                <a:r>
                  <a:rPr lang="en-US" b="1" dirty="0">
                    <a:solidFill>
                      <a:srgbClr val="203864"/>
                    </a:solidFill>
                    <a:latin typeface="Georgia" panose="02040502050405020303" pitchFamily="18" charset="0"/>
                    <a:ea typeface="Gadugi" panose="020B0502040204020203" pitchFamily="34" charset="0"/>
                    <a:cs typeface="Times New Roman" panose="02020603050405020304" pitchFamily="18" charset="0"/>
                  </a:rPr>
                  <a:t>Presidential Sustainability Executives Program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210D0F9-6638-4DB3-A2A2-32A39BB9B4F0}"/>
                  </a:ext>
                </a:extLst>
              </p:cNvPr>
              <p:cNvSpPr txBox="1"/>
              <p:nvPr/>
            </p:nvSpPr>
            <p:spPr>
              <a:xfrm>
                <a:off x="8583432" y="4907789"/>
                <a:ext cx="287625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b="1" dirty="0">
                    <a:solidFill>
                      <a:srgbClr val="203864"/>
                    </a:solidFill>
                    <a:latin typeface="Georgia" panose="02040502050405020303" pitchFamily="18" charset="0"/>
                    <a:ea typeface="Gadugi" panose="020B0502040204020203" pitchFamily="34" charset="0"/>
                    <a:cs typeface="Times New Roman" panose="02020603050405020304" pitchFamily="18" charset="0"/>
                  </a:rPr>
                  <a:t> Co-lead an international Greening Government Initiative (GGI)</a:t>
                </a:r>
                <a:endParaRPr lang="en-US" dirty="0">
                  <a:solidFill>
                    <a:srgbClr val="203864"/>
                  </a:solidFill>
                  <a:latin typeface="Georgia" panose="02040502050405020303" pitchFamily="18" charset="0"/>
                  <a:ea typeface="Gadugi" panose="020B0502040204020203" pitchFamily="34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97774B-AF8D-4094-AB0D-6BC4B9788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115" y="2204669"/>
              <a:ext cx="2568867" cy="25688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089F63-1C8F-4C82-A1A5-006221F0C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1306" y="2202711"/>
              <a:ext cx="2452578" cy="245257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030CE3-5F45-43B8-941C-C713728AB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933" y="2135404"/>
              <a:ext cx="2452578" cy="245257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C7285A5-9618-44D0-9770-C00ACB8910AB}"/>
              </a:ext>
            </a:extLst>
          </p:cNvPr>
          <p:cNvSpPr txBox="1"/>
          <p:nvPr/>
        </p:nvSpPr>
        <p:spPr>
          <a:xfrm>
            <a:off x="8993001" y="-4622"/>
            <a:ext cx="311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Leveraging Partnerships</a:t>
            </a:r>
          </a:p>
        </p:txBody>
      </p:sp>
    </p:spTree>
    <p:extLst>
      <p:ext uri="{BB962C8B-B14F-4D97-AF65-F5344CB8AC3E}">
        <p14:creationId xmlns:p14="http://schemas.microsoft.com/office/powerpoint/2010/main" val="3286271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429526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D5A97680-564A-411E-AE96-662C627B92BA}"/>
              </a:ext>
            </a:extLst>
          </p:cNvPr>
          <p:cNvSpPr/>
          <p:nvPr/>
        </p:nvSpPr>
        <p:spPr>
          <a:xfrm>
            <a:off x="481070" y="330535"/>
            <a:ext cx="387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Placeholder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0268D4-61A9-4C2C-81A7-85E023C73EF9}"/>
              </a:ext>
            </a:extLst>
          </p:cNvPr>
          <p:cNvSpPr/>
          <p:nvPr/>
        </p:nvSpPr>
        <p:spPr>
          <a:xfrm>
            <a:off x="0" y="-19419"/>
            <a:ext cx="12192000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5D1AD8-014C-4345-9BDE-ECD5C29F7DAF}"/>
              </a:ext>
            </a:extLst>
          </p:cNvPr>
          <p:cNvSpPr/>
          <p:nvPr/>
        </p:nvSpPr>
        <p:spPr>
          <a:xfrm>
            <a:off x="328006" y="432017"/>
            <a:ext cx="10387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President Biden launched the Greening Government Initiative </a:t>
            </a: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as part of the 2021 Leaders Summit on Climate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ED7F0B-505F-41FE-AA18-BEE77BBC4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8570" y="2261991"/>
            <a:ext cx="6572250" cy="3657600"/>
          </a:xfrm>
          <a:prstGeom prst="rect">
            <a:avLst/>
          </a:prstGeom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EE9035-32A2-492F-843C-5B9B664CB7A0}"/>
              </a:ext>
            </a:extLst>
          </p:cNvPr>
          <p:cNvSpPr txBox="1"/>
          <p:nvPr/>
        </p:nvSpPr>
        <p:spPr>
          <a:xfrm>
            <a:off x="8993001" y="-4622"/>
            <a:ext cx="311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Leveraging Partnerships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AE24E8-4D73-488F-B79A-E493CBB82E33}"/>
              </a:ext>
            </a:extLst>
          </p:cNvPr>
          <p:cNvSpPr/>
          <p:nvPr/>
        </p:nvSpPr>
        <p:spPr>
          <a:xfrm>
            <a:off x="328006" y="3152704"/>
            <a:ext cx="4024538" cy="2377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40+ member nations committed</a:t>
            </a:r>
          </a:p>
          <a:p>
            <a:pPr lvl="0">
              <a:defRPr/>
            </a:pPr>
            <a:endParaRPr lang="en-US" sz="1600" b="1" dirty="0">
              <a:solidFill>
                <a:srgbClr val="00206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  <a:p>
            <a:pPr lvl="0">
              <a:defRPr/>
            </a:pP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Collaborating across priority goals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100% 24/7 CFE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100% ZEV Fleets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NZE Buildings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NZE Procurement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Adaptation and Resilience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206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  <a:p>
            <a:pPr lvl="0">
              <a:defRPr/>
            </a:pPr>
            <a:r>
              <a:rPr lang="en-US" sz="16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Engaging in global fora</a:t>
            </a:r>
            <a:endParaRPr lang="en-US" sz="1600" b="1" dirty="0">
              <a:solidFill>
                <a:srgbClr val="FF000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COP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UN/Climate Week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206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60A6EA-86AB-4977-829E-6B824221432A}"/>
              </a:ext>
            </a:extLst>
          </p:cNvPr>
          <p:cNvSpPr txBox="1"/>
          <p:nvPr/>
        </p:nvSpPr>
        <p:spPr>
          <a:xfrm>
            <a:off x="233267" y="2261991"/>
            <a:ext cx="4119277" cy="338554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GGI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61DA38-738A-486F-948E-3A7E11FA78B4}"/>
              </a:ext>
            </a:extLst>
          </p:cNvPr>
          <p:cNvGrpSpPr/>
          <p:nvPr/>
        </p:nvGrpSpPr>
        <p:grpSpPr>
          <a:xfrm>
            <a:off x="10715624" y="6371025"/>
            <a:ext cx="1492144" cy="244770"/>
            <a:chOff x="10060361" y="6578828"/>
            <a:chExt cx="2147407" cy="19342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D10B44-131F-497D-8E0C-CD11A991A313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9C4738-2418-4EB2-A0F9-81EAA89919AA}"/>
                </a:ext>
              </a:extLst>
            </p:cNvPr>
            <p:cNvSpPr txBox="1"/>
            <p:nvPr/>
          </p:nvSpPr>
          <p:spPr>
            <a:xfrm>
              <a:off x="11758610" y="6602002"/>
              <a:ext cx="449158" cy="1702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3547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6F85F98-38D2-4200-B9CA-4785354EB6B8}"/>
              </a:ext>
            </a:extLst>
          </p:cNvPr>
          <p:cNvSpPr/>
          <p:nvPr/>
        </p:nvSpPr>
        <p:spPr>
          <a:xfrm>
            <a:off x="-37634" y="5686"/>
            <a:ext cx="5168434" cy="68523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D5A97680-564A-411E-AE96-662C627B92BA}"/>
              </a:ext>
            </a:extLst>
          </p:cNvPr>
          <p:cNvSpPr/>
          <p:nvPr/>
        </p:nvSpPr>
        <p:spPr>
          <a:xfrm>
            <a:off x="606629" y="1238728"/>
            <a:ext cx="4009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Stay Connected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ADAA78-B034-4533-88C4-B045DBAE9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952" y="157547"/>
            <a:ext cx="5063894" cy="654290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E0FEB47-C95E-4561-B215-7FBC6D6E94C2}"/>
              </a:ext>
            </a:extLst>
          </p:cNvPr>
          <p:cNvSpPr txBox="1">
            <a:spLocks/>
          </p:cNvSpPr>
          <p:nvPr/>
        </p:nvSpPr>
        <p:spPr>
          <a:xfrm>
            <a:off x="1521292" y="2758012"/>
            <a:ext cx="3425021" cy="4314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 lnSpcReduction="10000"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schemeClr val="bg1"/>
              </a:buClr>
              <a:buSzPct val="75000"/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www.sustainability.gov</a:t>
            </a:r>
            <a:endParaRPr lang="en-US" sz="2000" dirty="0">
              <a:solidFill>
                <a:schemeClr val="bg1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2446F1-04FD-4000-8A56-2A49B2B50C9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8" y="2547461"/>
            <a:ext cx="842990" cy="84299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9355616-5065-4F43-89EE-4D64F1AB726C}"/>
              </a:ext>
            </a:extLst>
          </p:cNvPr>
          <p:cNvSpPr txBox="1">
            <a:spLocks/>
          </p:cNvSpPr>
          <p:nvPr/>
        </p:nvSpPr>
        <p:spPr>
          <a:xfrm>
            <a:off x="1521292" y="4284692"/>
            <a:ext cx="2665545" cy="4314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 lnSpcReduction="10000"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0015"/>
              </a:buClr>
              <a:buSzPts val="1100"/>
              <a:buFont typeface="Montserrat"/>
              <a:buNone/>
              <a:defRPr sz="1467" kern="1200">
                <a:solidFill>
                  <a:srgbClr val="B8001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schemeClr val="bg1"/>
              </a:buClr>
              <a:buSzPct val="75000"/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@WhiteHouseCSO</a:t>
            </a:r>
            <a:endParaRPr lang="en-US" sz="2000" dirty="0">
              <a:solidFill>
                <a:schemeClr val="bg1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4844FE-F559-4B9B-8E8D-BF3BF757CB9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8" y="4052853"/>
            <a:ext cx="934936" cy="895170"/>
          </a:xfrm>
          <a:prstGeom prst="ellipse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34164C5-27AF-46C9-B1AE-27A840E81D9D}"/>
              </a:ext>
            </a:extLst>
          </p:cNvPr>
          <p:cNvGrpSpPr/>
          <p:nvPr/>
        </p:nvGrpSpPr>
        <p:grpSpPr>
          <a:xfrm>
            <a:off x="10744199" y="6358450"/>
            <a:ext cx="1492144" cy="227979"/>
            <a:chOff x="10060361" y="6568921"/>
            <a:chExt cx="2147407" cy="18015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385A204-9AD6-45FE-8B8A-5184F4FAA06D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8CB289-A08A-45D4-A3D9-5621028F3F28}"/>
                </a:ext>
              </a:extLst>
            </p:cNvPr>
            <p:cNvSpPr txBox="1"/>
            <p:nvPr/>
          </p:nvSpPr>
          <p:spPr>
            <a:xfrm>
              <a:off x="11632193" y="6568921"/>
              <a:ext cx="575575" cy="1702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5019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BBE1107-98A5-4B72-B40D-867F88B01AB7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0592C9-3603-4B9A-BFFB-2BC419C321B8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954A3A-778C-491D-97A1-3F98C4319952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402F0A-6653-45E8-BE3F-1565FD5D55EA}"/>
              </a:ext>
            </a:extLst>
          </p:cNvPr>
          <p:cNvGrpSpPr/>
          <p:nvPr/>
        </p:nvGrpSpPr>
        <p:grpSpPr>
          <a:xfrm>
            <a:off x="1062675" y="1571450"/>
            <a:ext cx="10250952" cy="4803533"/>
            <a:chOff x="1631083" y="1539374"/>
            <a:chExt cx="9661627" cy="42757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E94759-285A-42AE-B9C7-E2EEBC3D5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516"/>
            <a:stretch/>
          </p:blipFill>
          <p:spPr>
            <a:xfrm>
              <a:off x="1631083" y="1539374"/>
              <a:ext cx="8929834" cy="413169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A49D19-26CF-421F-9067-EAD242ED328A}"/>
                </a:ext>
              </a:extLst>
            </p:cNvPr>
            <p:cNvSpPr/>
            <p:nvPr/>
          </p:nvSpPr>
          <p:spPr>
            <a:xfrm>
              <a:off x="10348090" y="5281597"/>
              <a:ext cx="944620" cy="533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7308416-94B6-4E8D-9BEF-F4CF4583F1AD}"/>
              </a:ext>
            </a:extLst>
          </p:cNvPr>
          <p:cNvSpPr/>
          <p:nvPr/>
        </p:nvSpPr>
        <p:spPr>
          <a:xfrm>
            <a:off x="-6345" y="-9097"/>
            <a:ext cx="12214113" cy="130704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24BD97-E24E-4B8E-97FC-4F6DA67213B4}"/>
              </a:ext>
            </a:extLst>
          </p:cNvPr>
          <p:cNvSpPr/>
          <p:nvPr/>
        </p:nvSpPr>
        <p:spPr>
          <a:xfrm>
            <a:off x="257512" y="207412"/>
            <a:ext cx="11381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Our response to the climate crisis offers a once-in-a generation economic opportunity providing clean energy jobs and industries</a:t>
            </a:r>
          </a:p>
        </p:txBody>
      </p:sp>
    </p:spTree>
    <p:extLst>
      <p:ext uri="{BB962C8B-B14F-4D97-AF65-F5344CB8AC3E}">
        <p14:creationId xmlns:p14="http://schemas.microsoft.com/office/powerpoint/2010/main" val="1964210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6F85F98-38D2-4200-B9CA-4785354EB6B8}"/>
              </a:ext>
            </a:extLst>
          </p:cNvPr>
          <p:cNvSpPr/>
          <p:nvPr/>
        </p:nvSpPr>
        <p:spPr>
          <a:xfrm>
            <a:off x="-6345" y="-9097"/>
            <a:ext cx="12214113" cy="130704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D5A97680-564A-411E-AE96-662C627B92BA}"/>
              </a:ext>
            </a:extLst>
          </p:cNvPr>
          <p:cNvSpPr/>
          <p:nvPr/>
        </p:nvSpPr>
        <p:spPr>
          <a:xfrm>
            <a:off x="257512" y="207412"/>
            <a:ext cx="11381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The Federal Sustainability Plan places operations on track for net-zero emissions by 2050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A3BD47-B599-4060-895D-F9DE9140954F}"/>
              </a:ext>
            </a:extLst>
          </p:cNvPr>
          <p:cNvGrpSpPr/>
          <p:nvPr/>
        </p:nvGrpSpPr>
        <p:grpSpPr>
          <a:xfrm>
            <a:off x="2709015" y="1365381"/>
            <a:ext cx="5914993" cy="5389773"/>
            <a:chOff x="5490984" y="684432"/>
            <a:chExt cx="6093541" cy="56848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F803559-E425-4951-90A0-828C33AD5D0A}"/>
                </a:ext>
              </a:extLst>
            </p:cNvPr>
            <p:cNvSpPr/>
            <p:nvPr/>
          </p:nvSpPr>
          <p:spPr>
            <a:xfrm>
              <a:off x="6157609" y="1380084"/>
              <a:ext cx="4528840" cy="4292958"/>
            </a:xfrm>
            <a:prstGeom prst="ellipse">
              <a:avLst/>
            </a:prstGeom>
            <a:solidFill>
              <a:srgbClr val="4472C4">
                <a:lumMod val="5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24A5AD6-9A3D-4076-A694-DAB049C0FF34}"/>
                </a:ext>
              </a:extLst>
            </p:cNvPr>
            <p:cNvSpPr/>
            <p:nvPr/>
          </p:nvSpPr>
          <p:spPr>
            <a:xfrm>
              <a:off x="6713373" y="1864384"/>
              <a:ext cx="3458395" cy="339156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779A48F-47F8-4FA6-BD1B-226DE111C491}"/>
                </a:ext>
              </a:extLst>
            </p:cNvPr>
            <p:cNvSpPr/>
            <p:nvPr/>
          </p:nvSpPr>
          <p:spPr>
            <a:xfrm>
              <a:off x="9713402" y="1553532"/>
              <a:ext cx="1841523" cy="171923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7A6F287-6E10-44F1-A31B-F8909E186106}"/>
                </a:ext>
              </a:extLst>
            </p:cNvPr>
            <p:cNvSpPr txBox="1"/>
            <p:nvPr/>
          </p:nvSpPr>
          <p:spPr>
            <a:xfrm>
              <a:off x="7187388" y="2918210"/>
              <a:ext cx="2571714" cy="131473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2500" b="1" dirty="0">
                  <a:solidFill>
                    <a:srgbClr val="002060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Federal Sustainability Plan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39543D5-1AC2-4885-AA6F-8F7285A23DEC}"/>
                </a:ext>
              </a:extLst>
            </p:cNvPr>
            <p:cNvSpPr/>
            <p:nvPr/>
          </p:nvSpPr>
          <p:spPr>
            <a:xfrm>
              <a:off x="7546233" y="4650044"/>
              <a:ext cx="1841523" cy="171923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669B6CD-A5F2-4AB2-BB2D-C12A9497D674}"/>
                </a:ext>
              </a:extLst>
            </p:cNvPr>
            <p:cNvSpPr/>
            <p:nvPr/>
          </p:nvSpPr>
          <p:spPr>
            <a:xfrm>
              <a:off x="9729938" y="3644531"/>
              <a:ext cx="1841523" cy="171923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5FBAE13-E561-44B8-963F-8FC9C056AC89}"/>
                </a:ext>
              </a:extLst>
            </p:cNvPr>
            <p:cNvSpPr/>
            <p:nvPr/>
          </p:nvSpPr>
          <p:spPr>
            <a:xfrm>
              <a:off x="5511968" y="3644531"/>
              <a:ext cx="1841523" cy="171923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1B3FE8D-F1AA-418D-91E9-6E23180003E7}"/>
                </a:ext>
              </a:extLst>
            </p:cNvPr>
            <p:cNvSpPr/>
            <p:nvPr/>
          </p:nvSpPr>
          <p:spPr>
            <a:xfrm>
              <a:off x="5490984" y="1544047"/>
              <a:ext cx="1841523" cy="171923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A785E9-91A0-464A-A376-AF5609F35D99}"/>
                </a:ext>
              </a:extLst>
            </p:cNvPr>
            <p:cNvSpPr/>
            <p:nvPr/>
          </p:nvSpPr>
          <p:spPr>
            <a:xfrm>
              <a:off x="7552736" y="684432"/>
              <a:ext cx="1841523" cy="171923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5D5C80-DB76-4B13-BC27-85CCAEABB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450" y="1498979"/>
              <a:ext cx="1033256" cy="1074564"/>
            </a:xfrm>
            <a:prstGeom prst="rect">
              <a:avLst/>
            </a:prstGeom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EE31167-5AA8-4639-843D-F55E4B7F3013}"/>
                </a:ext>
              </a:extLst>
            </p:cNvPr>
            <p:cNvSpPr txBox="1"/>
            <p:nvPr/>
          </p:nvSpPr>
          <p:spPr>
            <a:xfrm>
              <a:off x="5593927" y="2245063"/>
              <a:ext cx="1639666" cy="730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300" b="1" dirty="0">
                  <a:solidFill>
                    <a:srgbClr val="002060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All fleet acquisitions ZEV by 2035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310EF6E-490C-4442-9ECC-BA152DAE2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12" b="89865" l="8100" r="89720">
                          <a14:foregroundMark x1="21184" y1="7264" x2="21184" y2="7264"/>
                          <a14:foregroundMark x1="50623" y1="26520" x2="50623" y2="26520"/>
                          <a14:foregroundMark x1="8100" y1="5912" x2="8100" y2="5912"/>
                          <a14:foregroundMark x1="40031" y1="76351" x2="40031" y2="76351"/>
                          <a14:foregroundMark x1="69315" y1="79561" x2="69315" y2="795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681" y="3874774"/>
              <a:ext cx="568497" cy="52422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8A5393-5858-4D97-84FC-0782EE55DE49}"/>
                </a:ext>
              </a:extLst>
            </p:cNvPr>
            <p:cNvSpPr txBox="1"/>
            <p:nvPr/>
          </p:nvSpPr>
          <p:spPr>
            <a:xfrm>
              <a:off x="5560900" y="4397680"/>
              <a:ext cx="1807659" cy="94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300" b="1" dirty="0">
                  <a:solidFill>
                    <a:srgbClr val="002060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Net-zero emissions procurement by 2050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BDBCECB-88E2-40AB-B83C-AF7D3BCE0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5" b="89985" l="9986" r="89870">
                          <a14:foregroundMark x1="43271" y1="42415" x2="43271" y2="42415"/>
                          <a14:foregroundMark x1="48625" y1="41384" x2="48625" y2="41384"/>
                          <a14:foregroundMark x1="63386" y1="44035" x2="63386" y2="44035"/>
                          <a14:foregroundMark x1="75977" y1="32842" x2="75977" y2="32842"/>
                          <a14:foregroundMark x1="45876" y1="11340" x2="45876" y2="11340"/>
                          <a14:foregroundMark x1="57308" y1="5155" x2="57308" y2="5155"/>
                          <a14:foregroundMark x1="38205" y1="58174" x2="38205" y2="581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0028" y="779078"/>
              <a:ext cx="894990" cy="87944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535264-1505-4AB7-8199-F20A6262AACF}"/>
                </a:ext>
              </a:extLst>
            </p:cNvPr>
            <p:cNvSpPr txBox="1"/>
            <p:nvPr/>
          </p:nvSpPr>
          <p:spPr>
            <a:xfrm>
              <a:off x="7546232" y="1376013"/>
              <a:ext cx="1841524" cy="94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300" b="1" dirty="0">
                  <a:solidFill>
                    <a:srgbClr val="002060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Net-zero emissions operations by 2050</a:t>
              </a:r>
              <a:endParaRPr lang="en-US" sz="13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1AC81DD-95A1-4EFE-8967-871EDE416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98" b="91446" l="9910" r="90240">
                          <a14:foregroundMark x1="90390" y1="59098" x2="90390" y2="59098"/>
                          <a14:foregroundMark x1="76877" y1="91446" x2="76877" y2="91446"/>
                          <a14:foregroundMark x1="55856" y1="67496" x2="55856" y2="67496"/>
                          <a14:foregroundMark x1="67718" y1="67030" x2="67718" y2="67030"/>
                          <a14:foregroundMark x1="61712" y1="66874" x2="61712" y2="66874"/>
                          <a14:foregroundMark x1="61712" y1="60342" x2="61712" y2="60342"/>
                          <a14:foregroundMark x1="61862" y1="53188" x2="62162" y2="53188"/>
                          <a14:foregroundMark x1="68168" y1="53188" x2="68168" y2="53188"/>
                          <a14:foregroundMark x1="68168" y1="60187" x2="68168" y2="60187"/>
                          <a14:foregroundMark x1="68168" y1="44790" x2="68168" y2="44790"/>
                          <a14:foregroundMark x1="68168" y1="40435" x2="68168" y2="40435"/>
                          <a14:foregroundMark x1="67718" y1="32037" x2="67718" y2="32037"/>
                          <a14:foregroundMark x1="60210" y1="33281" x2="60210" y2="33281"/>
                          <a14:foregroundMark x1="62162" y1="40124" x2="62162" y2="40124"/>
                          <a14:foregroundMark x1="61712" y1="46501" x2="61712" y2="46501"/>
                          <a14:foregroundMark x1="50150" y1="42302" x2="50150" y2="42302"/>
                          <a14:foregroundMark x1="23574" y1="45412" x2="23273" y2="45412"/>
                          <a14:foregroundMark x1="36937" y1="31571" x2="36937" y2="31571"/>
                          <a14:foregroundMark x1="37688" y1="56765" x2="37688" y2="56765"/>
                          <a14:foregroundMark x1="24474" y1="55365" x2="24474" y2="55365"/>
                          <a14:foregroundMark x1="24474" y1="71384" x2="24474" y2="71384"/>
                          <a14:foregroundMark x1="38138" y1="71229" x2="38138" y2="71229"/>
                          <a14:foregroundMark x1="30180" y1="81804" x2="30180" y2="81804"/>
                          <a14:foregroundMark x1="46396" y1="89736" x2="46396" y2="89736"/>
                          <a14:backgroundMark x1="82282" y1="38569" x2="82282" y2="38569"/>
                          <a14:backgroundMark x1="82432" y1="40435" x2="82432" y2="40435"/>
                          <a14:backgroundMark x1="83634" y1="38725" x2="83634" y2="38725"/>
                          <a14:backgroundMark x1="83634" y1="38725" x2="83634" y2="38725"/>
                          <a14:backgroundMark x1="85135" y1="38725" x2="85135" y2="38725"/>
                          <a14:backgroundMark x1="85586" y1="38725" x2="86637" y2="38725"/>
                          <a14:backgroundMark x1="87838" y1="38725" x2="89339" y2="38725"/>
                          <a14:backgroundMark x1="89790" y1="38725" x2="90841" y2="38725"/>
                          <a14:backgroundMark x1="90841" y1="39813" x2="90841" y2="41213"/>
                          <a14:backgroundMark x1="90841" y1="44168" x2="90841" y2="47745"/>
                          <a14:backgroundMark x1="90841" y1="48212" x2="90841" y2="48989"/>
                          <a14:backgroundMark x1="90841" y1="48989" x2="90841" y2="50078"/>
                          <a14:backgroundMark x1="90841" y1="51322" x2="90841" y2="55521"/>
                          <a14:backgroundMark x1="90841" y1="57387" x2="90841" y2="58165"/>
                          <a14:backgroundMark x1="89940" y1="59253" x2="88739" y2="60498"/>
                          <a14:backgroundMark x1="88138" y1="61742" x2="87387" y2="63142"/>
                          <a14:backgroundMark x1="88589" y1="72162" x2="88589" y2="72162"/>
                          <a14:backgroundMark x1="88589" y1="72162" x2="88589" y2="72162"/>
                          <a14:backgroundMark x1="88589" y1="71229" x2="88589" y2="69984"/>
                          <a14:backgroundMark x1="88589" y1="67963" x2="89039" y2="66874"/>
                          <a14:backgroundMark x1="89039" y1="65630" x2="89790" y2="64230"/>
                          <a14:backgroundMark x1="90240" y1="63608" x2="90240" y2="63608"/>
                          <a14:backgroundMark x1="90240" y1="62519" x2="90240" y2="62519"/>
                          <a14:backgroundMark x1="86637" y1="89736" x2="86637" y2="89736"/>
                          <a14:backgroundMark x1="86637" y1="89736" x2="86637" y2="89736"/>
                          <a14:backgroundMark x1="86637" y1="88491" x2="86637" y2="88491"/>
                          <a14:backgroundMark x1="86637" y1="88491" x2="86637" y2="88491"/>
                          <a14:backgroundMark x1="86637" y1="88491" x2="86637" y2="88491"/>
                          <a14:backgroundMark x1="86186" y1="87869" x2="86186" y2="87869"/>
                          <a14:backgroundMark x1="85586" y1="87869" x2="85586" y2="87092"/>
                          <a14:backgroundMark x1="85135" y1="87092" x2="84384" y2="87092"/>
                          <a14:backgroundMark x1="83183" y1="87092" x2="83183" y2="87092"/>
                          <a14:backgroundMark x1="82733" y1="87092" x2="82733" y2="87092"/>
                          <a14:backgroundMark x1="83183" y1="88336" x2="83183" y2="88336"/>
                          <a14:backgroundMark x1="81982" y1="88336" x2="80931" y2="88336"/>
                          <a14:backgroundMark x1="80931" y1="88336" x2="80931" y2="88336"/>
                          <a14:backgroundMark x1="80931" y1="90047" x2="80931" y2="90669"/>
                          <a14:backgroundMark x1="80931" y1="90669" x2="80931" y2="90669"/>
                          <a14:backgroundMark x1="80931" y1="90669" x2="80931" y2="90669"/>
                          <a14:backgroundMark x1="80180" y1="90202" x2="80180" y2="90202"/>
                          <a14:backgroundMark x1="79429" y1="89736" x2="79429" y2="89736"/>
                          <a14:backgroundMark x1="79429" y1="87092" x2="79429" y2="84292"/>
                          <a14:backgroundMark x1="79429" y1="83515" x2="79429" y2="87403"/>
                          <a14:backgroundMark x1="79429" y1="91291" x2="79429" y2="91291"/>
                          <a14:backgroundMark x1="78979" y1="91757" x2="77778" y2="91757"/>
                          <a14:backgroundMark x1="76426" y1="88802" x2="76426" y2="87558"/>
                          <a14:backgroundMark x1="76426" y1="86936" x2="76426" y2="86936"/>
                          <a14:backgroundMark x1="76426" y1="94557" x2="76426" y2="94557"/>
                          <a14:backgroundMark x1="76426" y1="89736" x2="76877" y2="83981"/>
                          <a14:backgroundMark x1="76877" y1="83981" x2="76877" y2="86314"/>
                          <a14:backgroundMark x1="76877" y1="94090" x2="76877" y2="96579"/>
                          <a14:backgroundMark x1="76877" y1="96579" x2="76877" y2="96579"/>
                          <a14:backgroundMark x1="76877" y1="93624" x2="76877" y2="91913"/>
                          <a14:backgroundMark x1="76877" y1="91291" x2="76877" y2="91291"/>
                          <a14:backgroundMark x1="76877" y1="91291" x2="76877" y2="91291"/>
                          <a14:backgroundMark x1="80180" y1="77138" x2="80180" y2="77138"/>
                          <a14:backgroundMark x1="78979" y1="72784" x2="78979" y2="72784"/>
                          <a14:backgroundMark x1="80631" y1="66096" x2="80631" y2="66096"/>
                          <a14:backgroundMark x1="79730" y1="64230" x2="79730" y2="64230"/>
                          <a14:backgroundMark x1="79730" y1="64230" x2="79730" y2="64230"/>
                          <a14:backgroundMark x1="79730" y1="61742" x2="79730" y2="61742"/>
                          <a14:backgroundMark x1="79730" y1="60498" x2="79730" y2="60498"/>
                          <a14:backgroundMark x1="79730" y1="59876" x2="79730" y2="59876"/>
                          <a14:backgroundMark x1="79730" y1="59876" x2="78979" y2="59253"/>
                          <a14:backgroundMark x1="78979" y1="58631" x2="78979" y2="58631"/>
                          <a14:backgroundMark x1="78529" y1="57387" x2="78529" y2="56143"/>
                          <a14:backgroundMark x1="77778" y1="55521" x2="77778" y2="54277"/>
                          <a14:backgroundMark x1="77778" y1="50389" x2="77778" y2="43857"/>
                          <a14:backgroundMark x1="77778" y1="69518" x2="77778" y2="70140"/>
                          <a14:backgroundMark x1="79429" y1="72162" x2="79429" y2="72162"/>
                          <a14:backgroundMark x1="79429" y1="72162" x2="79429" y2="72162"/>
                          <a14:backgroundMark x1="79429" y1="73406" x2="79429" y2="74495"/>
                          <a14:backgroundMark x1="79880" y1="74495" x2="81832" y2="74028"/>
                          <a14:backgroundMark x1="83033" y1="70918" x2="83033" y2="70918"/>
                          <a14:backgroundMark x1="79429" y1="80404" x2="79429" y2="804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49564" y="4753162"/>
              <a:ext cx="682459" cy="658891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3CCA95C-CBC4-4842-9557-C1CCBA94CE35}"/>
                </a:ext>
              </a:extLst>
            </p:cNvPr>
            <p:cNvSpPr txBox="1"/>
            <p:nvPr/>
          </p:nvSpPr>
          <p:spPr>
            <a:xfrm>
              <a:off x="7724150" y="5374113"/>
              <a:ext cx="1533288" cy="68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200" b="1" dirty="0">
                  <a:solidFill>
                    <a:srgbClr val="002060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Climate resilient infrastructure and operations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60481FE-F87E-4800-A735-DFEB7A214A5A}"/>
                </a:ext>
              </a:extLst>
            </p:cNvPr>
            <p:cNvSpPr txBox="1"/>
            <p:nvPr/>
          </p:nvSpPr>
          <p:spPr>
            <a:xfrm>
              <a:off x="9846951" y="4269783"/>
              <a:ext cx="1737574" cy="94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1300" b="1" dirty="0">
                  <a:solidFill>
                    <a:srgbClr val="002060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Net-zero emissions buildings by </a:t>
              </a:r>
            </a:p>
            <a:p>
              <a:pPr algn="ctr" defTabSz="914377"/>
              <a:r>
                <a:rPr lang="en-US" sz="1300" b="1" dirty="0">
                  <a:solidFill>
                    <a:srgbClr val="002060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2045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DC855D6-2D1C-4AF0-B371-8EE65BFDBEB7}"/>
                </a:ext>
              </a:extLst>
            </p:cNvPr>
            <p:cNvSpPr txBox="1"/>
            <p:nvPr/>
          </p:nvSpPr>
          <p:spPr>
            <a:xfrm>
              <a:off x="9830115" y="2159807"/>
              <a:ext cx="1597789" cy="1152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300" b="1" dirty="0">
                  <a:solidFill>
                    <a:srgbClr val="002060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100% 24/7 carbon pollution-free electricity by 2035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B7A0106-950E-4F2F-815E-016C21B4F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657" b="90448" l="9938" r="92081">
                          <a14:foregroundMark x1="27174" y1="8657" x2="27174" y2="8657"/>
                          <a14:foregroundMark x1="92081" y1="39851" x2="92081" y2="39851"/>
                          <a14:foregroundMark x1="66770" y1="90448" x2="66770" y2="904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21883" y="1573271"/>
              <a:ext cx="619632" cy="644649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AC93C44-3F11-40C4-BCA5-0F10A7971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931" b="89934" l="9938" r="91770">
                          <a14:foregroundMark x1="40528" y1="10561" x2="40528" y2="10561"/>
                          <a14:foregroundMark x1="37267" y1="28548" x2="37267" y2="28548"/>
                          <a14:foregroundMark x1="50311" y1="6931" x2="50311" y2="6931"/>
                          <a14:foregroundMark x1="91770" y1="12046" x2="91770" y2="12046"/>
                          <a14:foregroundMark x1="64907" y1="52640" x2="64907" y2="52640"/>
                          <a14:foregroundMark x1="31366" y1="53300" x2="31366" y2="53300"/>
                          <a14:foregroundMark x1="27950" y1="40759" x2="27950" y2="40759"/>
                          <a14:foregroundMark x1="28416" y1="68812" x2="28416" y2="68812"/>
                          <a14:foregroundMark x1="66460" y1="67162" x2="66460" y2="67162"/>
                          <a14:foregroundMark x1="66460" y1="81023" x2="66460" y2="810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83972" y="3725825"/>
              <a:ext cx="533454" cy="555426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FD11256-9EAE-4B3F-83F9-6F7039F70E65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4118E0D-22F5-479F-9230-88D04783FC66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D9BE137-6DE1-4D21-9AEE-9BBCBDFBEB31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863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6F85F98-38D2-4200-B9CA-4785354EB6B8}"/>
              </a:ext>
            </a:extLst>
          </p:cNvPr>
          <p:cNvSpPr/>
          <p:nvPr/>
        </p:nvSpPr>
        <p:spPr>
          <a:xfrm>
            <a:off x="5463" y="0"/>
            <a:ext cx="12186537" cy="12501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D5A97680-564A-411E-AE96-662C627B92BA}"/>
              </a:ext>
            </a:extLst>
          </p:cNvPr>
          <p:cNvSpPr/>
          <p:nvPr/>
        </p:nvSpPr>
        <p:spPr>
          <a:xfrm>
            <a:off x="253455" y="255387"/>
            <a:ext cx="1172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The plan focuses on making the 2020s a decade of action that starts now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43B30C-8CC6-4461-9647-AD58A4E91E45}"/>
              </a:ext>
            </a:extLst>
          </p:cNvPr>
          <p:cNvGrpSpPr/>
          <p:nvPr/>
        </p:nvGrpSpPr>
        <p:grpSpPr>
          <a:xfrm>
            <a:off x="2914116" y="1356552"/>
            <a:ext cx="5724127" cy="5397334"/>
            <a:chOff x="1655055" y="969171"/>
            <a:chExt cx="6080477" cy="568484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D6106FD-FC34-4F8D-807F-1D59B46DA580}"/>
                </a:ext>
              </a:extLst>
            </p:cNvPr>
            <p:cNvSpPr/>
            <p:nvPr/>
          </p:nvSpPr>
          <p:spPr>
            <a:xfrm>
              <a:off x="2321680" y="1664823"/>
              <a:ext cx="4528840" cy="429295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ED5EC4C-1A72-492F-9D24-0BE9B504ADE3}"/>
                </a:ext>
              </a:extLst>
            </p:cNvPr>
            <p:cNvSpPr/>
            <p:nvPr/>
          </p:nvSpPr>
          <p:spPr>
            <a:xfrm>
              <a:off x="2877444" y="2149123"/>
              <a:ext cx="3458395" cy="339156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A1039E1-2144-489D-B917-BE423B179276}"/>
                </a:ext>
              </a:extLst>
            </p:cNvPr>
            <p:cNvSpPr/>
            <p:nvPr/>
          </p:nvSpPr>
          <p:spPr>
            <a:xfrm>
              <a:off x="5877473" y="1838271"/>
              <a:ext cx="1841523" cy="1719230"/>
            </a:xfrm>
            <a:prstGeom prst="ellipse">
              <a:avLst/>
            </a:prstGeom>
            <a:solidFill>
              <a:srgbClr val="203864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2054019-BC61-419D-A02C-37595EEB413C}"/>
                </a:ext>
              </a:extLst>
            </p:cNvPr>
            <p:cNvSpPr txBox="1"/>
            <p:nvPr/>
          </p:nvSpPr>
          <p:spPr>
            <a:xfrm>
              <a:off x="3331284" y="3152015"/>
              <a:ext cx="2625940" cy="13128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2500" b="1" dirty="0">
                  <a:solidFill>
                    <a:srgbClr val="002060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Federal Sustainability Plan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1B45571-9DE9-41E5-8CB2-5FCAE20C1A7E}"/>
                </a:ext>
              </a:extLst>
            </p:cNvPr>
            <p:cNvSpPr/>
            <p:nvPr/>
          </p:nvSpPr>
          <p:spPr>
            <a:xfrm>
              <a:off x="3710304" y="4934783"/>
              <a:ext cx="1841523" cy="1719230"/>
            </a:xfrm>
            <a:prstGeom prst="ellipse">
              <a:avLst/>
            </a:prstGeom>
            <a:solidFill>
              <a:srgbClr val="203864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E78C52C-9FF4-4BD6-A130-9F69573BED63}"/>
                </a:ext>
              </a:extLst>
            </p:cNvPr>
            <p:cNvSpPr/>
            <p:nvPr/>
          </p:nvSpPr>
          <p:spPr>
            <a:xfrm>
              <a:off x="5894009" y="3929270"/>
              <a:ext cx="1841523" cy="1719230"/>
            </a:xfrm>
            <a:prstGeom prst="ellipse">
              <a:avLst/>
            </a:prstGeom>
            <a:solidFill>
              <a:srgbClr val="203864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B49F058-BC4B-4718-844E-E00C740F3D7C}"/>
                </a:ext>
              </a:extLst>
            </p:cNvPr>
            <p:cNvSpPr/>
            <p:nvPr/>
          </p:nvSpPr>
          <p:spPr>
            <a:xfrm>
              <a:off x="1676039" y="3929270"/>
              <a:ext cx="1841523" cy="1719230"/>
            </a:xfrm>
            <a:prstGeom prst="ellipse">
              <a:avLst/>
            </a:prstGeom>
            <a:solidFill>
              <a:srgbClr val="203864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480296E-C96E-4508-9016-105661A9E8C5}"/>
                </a:ext>
              </a:extLst>
            </p:cNvPr>
            <p:cNvSpPr/>
            <p:nvPr/>
          </p:nvSpPr>
          <p:spPr>
            <a:xfrm>
              <a:off x="1655055" y="1828786"/>
              <a:ext cx="1841523" cy="1719230"/>
            </a:xfrm>
            <a:prstGeom prst="ellipse">
              <a:avLst/>
            </a:prstGeom>
            <a:solidFill>
              <a:srgbClr val="203864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076985F-4C70-424C-AB81-CBEB425DE8F3}"/>
                </a:ext>
              </a:extLst>
            </p:cNvPr>
            <p:cNvSpPr/>
            <p:nvPr/>
          </p:nvSpPr>
          <p:spPr>
            <a:xfrm>
              <a:off x="3710304" y="969171"/>
              <a:ext cx="1841523" cy="1719230"/>
            </a:xfrm>
            <a:prstGeom prst="ellipse">
              <a:avLst/>
            </a:prstGeom>
            <a:solidFill>
              <a:srgbClr val="203864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3200" dirty="0">
                <a:solidFill>
                  <a:prstClr val="white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7254562-D65E-4E24-B4BD-39FA87E69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521" y="1828787"/>
              <a:ext cx="1033256" cy="1074564"/>
            </a:xfrm>
            <a:prstGeom prst="rect">
              <a:avLst/>
            </a:prstGeom>
            <a:ln>
              <a:noFill/>
            </a:ln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713CA28-63B9-43BC-898C-31DE3058648B}"/>
                </a:ext>
              </a:extLst>
            </p:cNvPr>
            <p:cNvSpPr txBox="1"/>
            <p:nvPr/>
          </p:nvSpPr>
          <p:spPr>
            <a:xfrm>
              <a:off x="1850425" y="2605059"/>
              <a:ext cx="1514212" cy="729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300" b="1" dirty="0">
                  <a:solidFill>
                    <a:schemeClr val="bg1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All light-duty purchases ZEV by 2027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82070FF-31C0-4398-987C-EA5A57FF2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12" b="89865" l="8100" r="89720">
                          <a14:foregroundMark x1="21184" y1="7264" x2="21184" y2="7264"/>
                          <a14:foregroundMark x1="50623" y1="26520" x2="50623" y2="26520"/>
                          <a14:foregroundMark x1="8100" y1="5912" x2="8100" y2="5912"/>
                          <a14:foregroundMark x1="40031" y1="76351" x2="40031" y2="76351"/>
                          <a14:foregroundMark x1="69315" y1="79561" x2="69315" y2="79561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9752" y="4186517"/>
              <a:ext cx="568497" cy="52422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CC28296-FCED-43FA-9A9D-A189D9F7FD0D}"/>
                </a:ext>
              </a:extLst>
            </p:cNvPr>
            <p:cNvSpPr txBox="1"/>
            <p:nvPr/>
          </p:nvSpPr>
          <p:spPr>
            <a:xfrm>
              <a:off x="1724971" y="4727425"/>
              <a:ext cx="1807659" cy="729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300" b="1" dirty="0">
                  <a:solidFill>
                    <a:schemeClr val="bg1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Supplier disclosure and Buy Clean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3AAC8C3-3137-40FA-B9BD-1A371FBE1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55" b="89985" l="9986" r="89870">
                          <a14:foregroundMark x1="43271" y1="42415" x2="43271" y2="42415"/>
                          <a14:foregroundMark x1="48625" y1="41384" x2="48625" y2="41384"/>
                          <a14:foregroundMark x1="63386" y1="44035" x2="63386" y2="44035"/>
                          <a14:foregroundMark x1="75977" y1="32842" x2="75977" y2="32842"/>
                          <a14:foregroundMark x1="45876" y1="11340" x2="45876" y2="11340"/>
                          <a14:foregroundMark x1="57308" y1="5155" x2="57308" y2="5155"/>
                          <a14:foregroundMark x1="38205" y1="58174" x2="38205" y2="58174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59146" y="1109507"/>
              <a:ext cx="894990" cy="879448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3C9B56-696F-456B-8E60-5F4CFBE62D9F}"/>
                </a:ext>
              </a:extLst>
            </p:cNvPr>
            <p:cNvSpPr txBox="1"/>
            <p:nvPr/>
          </p:nvSpPr>
          <p:spPr>
            <a:xfrm>
              <a:off x="3721755" y="1676560"/>
              <a:ext cx="1841524" cy="680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200" b="1" dirty="0">
                  <a:solidFill>
                    <a:schemeClr val="bg1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65% operations emissions reduction by 2030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74E87C2-B71A-47E7-9106-7E13CBFB1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98" b="91446" l="9910" r="90240">
                          <a14:foregroundMark x1="90390" y1="59098" x2="90390" y2="59098"/>
                          <a14:foregroundMark x1="76877" y1="91446" x2="76877" y2="91446"/>
                          <a14:foregroundMark x1="55856" y1="67496" x2="55856" y2="67496"/>
                          <a14:foregroundMark x1="67718" y1="67030" x2="67718" y2="67030"/>
                          <a14:foregroundMark x1="61712" y1="66874" x2="61712" y2="66874"/>
                          <a14:foregroundMark x1="61712" y1="60342" x2="61712" y2="60342"/>
                          <a14:foregroundMark x1="61862" y1="53188" x2="62162" y2="53188"/>
                          <a14:foregroundMark x1="68168" y1="53188" x2="68168" y2="53188"/>
                          <a14:foregroundMark x1="68168" y1="60187" x2="68168" y2="60187"/>
                          <a14:foregroundMark x1="68168" y1="44790" x2="68168" y2="44790"/>
                          <a14:foregroundMark x1="68168" y1="40435" x2="68168" y2="40435"/>
                          <a14:foregroundMark x1="67718" y1="32037" x2="67718" y2="32037"/>
                          <a14:foregroundMark x1="60210" y1="33281" x2="60210" y2="33281"/>
                          <a14:foregroundMark x1="62162" y1="40124" x2="62162" y2="40124"/>
                          <a14:foregroundMark x1="61712" y1="46501" x2="61712" y2="46501"/>
                          <a14:foregroundMark x1="50150" y1="42302" x2="50150" y2="42302"/>
                          <a14:foregroundMark x1="23574" y1="45412" x2="23273" y2="45412"/>
                          <a14:foregroundMark x1="36937" y1="31571" x2="36937" y2="31571"/>
                          <a14:foregroundMark x1="37688" y1="56765" x2="37688" y2="56765"/>
                          <a14:foregroundMark x1="24474" y1="55365" x2="24474" y2="55365"/>
                          <a14:foregroundMark x1="24474" y1="71384" x2="24474" y2="71384"/>
                          <a14:foregroundMark x1="38138" y1="71229" x2="38138" y2="71229"/>
                          <a14:foregroundMark x1="30180" y1="81804" x2="30180" y2="81804"/>
                          <a14:foregroundMark x1="46396" y1="89736" x2="46396" y2="89736"/>
                          <a14:backgroundMark x1="82282" y1="38569" x2="82282" y2="38569"/>
                          <a14:backgroundMark x1="82432" y1="40435" x2="82432" y2="40435"/>
                          <a14:backgroundMark x1="83634" y1="38725" x2="83634" y2="38725"/>
                          <a14:backgroundMark x1="83634" y1="38725" x2="83634" y2="38725"/>
                          <a14:backgroundMark x1="85135" y1="38725" x2="85135" y2="38725"/>
                          <a14:backgroundMark x1="85586" y1="38725" x2="86637" y2="38725"/>
                          <a14:backgroundMark x1="87838" y1="38725" x2="89339" y2="38725"/>
                          <a14:backgroundMark x1="89790" y1="38725" x2="90841" y2="38725"/>
                          <a14:backgroundMark x1="90841" y1="39813" x2="90841" y2="41213"/>
                          <a14:backgroundMark x1="90841" y1="44168" x2="90841" y2="47745"/>
                          <a14:backgroundMark x1="90841" y1="48212" x2="90841" y2="48989"/>
                          <a14:backgroundMark x1="90841" y1="48989" x2="90841" y2="50078"/>
                          <a14:backgroundMark x1="90841" y1="51322" x2="90841" y2="55521"/>
                          <a14:backgroundMark x1="90841" y1="57387" x2="90841" y2="58165"/>
                          <a14:backgroundMark x1="89940" y1="59253" x2="88739" y2="60498"/>
                          <a14:backgroundMark x1="88138" y1="61742" x2="87387" y2="63142"/>
                          <a14:backgroundMark x1="88589" y1="72162" x2="88589" y2="72162"/>
                          <a14:backgroundMark x1="88589" y1="72162" x2="88589" y2="72162"/>
                          <a14:backgroundMark x1="88589" y1="71229" x2="88589" y2="69984"/>
                          <a14:backgroundMark x1="88589" y1="67963" x2="89039" y2="66874"/>
                          <a14:backgroundMark x1="89039" y1="65630" x2="89790" y2="64230"/>
                          <a14:backgroundMark x1="90240" y1="63608" x2="90240" y2="63608"/>
                          <a14:backgroundMark x1="90240" y1="62519" x2="90240" y2="62519"/>
                          <a14:backgroundMark x1="86637" y1="89736" x2="86637" y2="89736"/>
                          <a14:backgroundMark x1="86637" y1="89736" x2="86637" y2="89736"/>
                          <a14:backgroundMark x1="86637" y1="88491" x2="86637" y2="88491"/>
                          <a14:backgroundMark x1="86637" y1="88491" x2="86637" y2="88491"/>
                          <a14:backgroundMark x1="86637" y1="88491" x2="86637" y2="88491"/>
                          <a14:backgroundMark x1="86186" y1="87869" x2="86186" y2="87869"/>
                          <a14:backgroundMark x1="85586" y1="87869" x2="85586" y2="87092"/>
                          <a14:backgroundMark x1="85135" y1="87092" x2="84384" y2="87092"/>
                          <a14:backgroundMark x1="83183" y1="87092" x2="83183" y2="87092"/>
                          <a14:backgroundMark x1="82733" y1="87092" x2="82733" y2="87092"/>
                          <a14:backgroundMark x1="83183" y1="88336" x2="83183" y2="88336"/>
                          <a14:backgroundMark x1="81982" y1="88336" x2="80931" y2="88336"/>
                          <a14:backgroundMark x1="80931" y1="88336" x2="80931" y2="88336"/>
                          <a14:backgroundMark x1="80931" y1="90047" x2="80931" y2="90669"/>
                          <a14:backgroundMark x1="80931" y1="90669" x2="80931" y2="90669"/>
                          <a14:backgroundMark x1="80931" y1="90669" x2="80931" y2="90669"/>
                          <a14:backgroundMark x1="80180" y1="90202" x2="80180" y2="90202"/>
                          <a14:backgroundMark x1="79429" y1="89736" x2="79429" y2="89736"/>
                          <a14:backgroundMark x1="79429" y1="87092" x2="79429" y2="84292"/>
                          <a14:backgroundMark x1="79429" y1="83515" x2="79429" y2="87403"/>
                          <a14:backgroundMark x1="79429" y1="91291" x2="79429" y2="91291"/>
                          <a14:backgroundMark x1="78979" y1="91757" x2="77778" y2="91757"/>
                          <a14:backgroundMark x1="76426" y1="88802" x2="76426" y2="87558"/>
                          <a14:backgroundMark x1="76426" y1="86936" x2="76426" y2="86936"/>
                          <a14:backgroundMark x1="76426" y1="94557" x2="76426" y2="94557"/>
                          <a14:backgroundMark x1="76426" y1="89736" x2="76877" y2="83981"/>
                          <a14:backgroundMark x1="76877" y1="83981" x2="76877" y2="86314"/>
                          <a14:backgroundMark x1="76877" y1="94090" x2="76877" y2="96579"/>
                          <a14:backgroundMark x1="76877" y1="96579" x2="76877" y2="96579"/>
                          <a14:backgroundMark x1="76877" y1="93624" x2="76877" y2="91913"/>
                          <a14:backgroundMark x1="76877" y1="91291" x2="76877" y2="91291"/>
                          <a14:backgroundMark x1="76877" y1="91291" x2="76877" y2="91291"/>
                          <a14:backgroundMark x1="80180" y1="77138" x2="80180" y2="77138"/>
                          <a14:backgroundMark x1="78979" y1="72784" x2="78979" y2="72784"/>
                          <a14:backgroundMark x1="80631" y1="66096" x2="80631" y2="66096"/>
                          <a14:backgroundMark x1="79730" y1="64230" x2="79730" y2="64230"/>
                          <a14:backgroundMark x1="79730" y1="64230" x2="79730" y2="64230"/>
                          <a14:backgroundMark x1="79730" y1="61742" x2="79730" y2="61742"/>
                          <a14:backgroundMark x1="79730" y1="60498" x2="79730" y2="60498"/>
                          <a14:backgroundMark x1="79730" y1="59876" x2="79730" y2="59876"/>
                          <a14:backgroundMark x1="79730" y1="59876" x2="78979" y2="59253"/>
                          <a14:backgroundMark x1="78979" y1="58631" x2="78979" y2="58631"/>
                          <a14:backgroundMark x1="78529" y1="57387" x2="78529" y2="56143"/>
                          <a14:backgroundMark x1="77778" y1="55521" x2="77778" y2="54277"/>
                          <a14:backgroundMark x1="77778" y1="50389" x2="77778" y2="43857"/>
                          <a14:backgroundMark x1="77778" y1="69518" x2="77778" y2="70140"/>
                          <a14:backgroundMark x1="79429" y1="72162" x2="79429" y2="72162"/>
                          <a14:backgroundMark x1="79429" y1="72162" x2="79429" y2="72162"/>
                          <a14:backgroundMark x1="79429" y1="73406" x2="79429" y2="74495"/>
                          <a14:backgroundMark x1="79880" y1="74495" x2="81832" y2="74028"/>
                          <a14:backgroundMark x1="83033" y1="70918" x2="83033" y2="70918"/>
                          <a14:backgroundMark x1="79429" y1="80404" x2="79429" y2="80404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27226" y="5050996"/>
              <a:ext cx="682459" cy="658891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9D8D542-AB5C-47A5-9F43-9D1AC54E3784}"/>
                </a:ext>
              </a:extLst>
            </p:cNvPr>
            <p:cNvSpPr txBox="1"/>
            <p:nvPr/>
          </p:nvSpPr>
          <p:spPr>
            <a:xfrm>
              <a:off x="3870923" y="5699475"/>
              <a:ext cx="1533288" cy="940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300" b="1" dirty="0">
                  <a:solidFill>
                    <a:schemeClr val="bg1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Climate adaptation and resilience plans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C2FEF6E-5CE0-47B5-BA1B-2FC83C3D1702}"/>
                </a:ext>
              </a:extLst>
            </p:cNvPr>
            <p:cNvSpPr txBox="1"/>
            <p:nvPr/>
          </p:nvSpPr>
          <p:spPr>
            <a:xfrm>
              <a:off x="5969440" y="4593570"/>
              <a:ext cx="1737574" cy="940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1300" b="1" dirty="0">
                  <a:solidFill>
                    <a:schemeClr val="bg1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50% buildings emissions reduction by 2032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4326E9C-6A8F-4054-880F-ADC186970FB2}"/>
                </a:ext>
              </a:extLst>
            </p:cNvPr>
            <p:cNvSpPr txBox="1"/>
            <p:nvPr/>
          </p:nvSpPr>
          <p:spPr>
            <a:xfrm>
              <a:off x="6039215" y="2567602"/>
              <a:ext cx="1597789" cy="729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300" b="1" dirty="0">
                  <a:solidFill>
                    <a:schemeClr val="bg1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100% CFE with 50% on a 24/7 basis by 2030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9CBFF37-CF59-4552-BADC-6BB886C2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657" b="90448" l="9938" r="92081">
                          <a14:foregroundMark x1="27174" y1="8657" x2="27174" y2="8657"/>
                          <a14:foregroundMark x1="92081" y1="39851" x2="92081" y2="39851"/>
                          <a14:foregroundMark x1="66770" y1="90448" x2="66770" y2="90448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98138" y="1962947"/>
              <a:ext cx="619632" cy="64464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81066345-FF0D-4637-AD80-7948149F0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grayscl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31" b="89934" l="9938" r="91770">
                          <a14:foregroundMark x1="40528" y1="10561" x2="40528" y2="10561"/>
                          <a14:foregroundMark x1="37267" y1="28548" x2="37267" y2="28548"/>
                          <a14:foregroundMark x1="50311" y1="6931" x2="50311" y2="6931"/>
                          <a14:foregroundMark x1="91770" y1="12046" x2="91770" y2="12046"/>
                          <a14:foregroundMark x1="64907" y1="52640" x2="64907" y2="52640"/>
                          <a14:foregroundMark x1="31366" y1="53300" x2="31366" y2="53300"/>
                          <a14:foregroundMark x1="27950" y1="40759" x2="27950" y2="40759"/>
                          <a14:foregroundMark x1="28416" y1="68812" x2="28416" y2="68812"/>
                          <a14:foregroundMark x1="66460" y1="67162" x2="66460" y2="67162"/>
                          <a14:foregroundMark x1="66460" y1="81023" x2="66460" y2="81023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26314" y="4051399"/>
              <a:ext cx="533454" cy="55542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07CCFAA-41D5-41EB-AEBF-58E458526036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C47BC29-6879-420D-A03C-CA4AF74CACEB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2396615-8214-4E1F-BC24-49B486EDAF0F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3848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7C4C6303-0587-4198-A8BD-A8A1E7AB2BDA}"/>
              </a:ext>
            </a:extLst>
          </p:cNvPr>
          <p:cNvSpPr/>
          <p:nvPr/>
        </p:nvSpPr>
        <p:spPr>
          <a:xfrm>
            <a:off x="-15768" y="-32270"/>
            <a:ext cx="12207768" cy="13818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AD83EAF-E8A4-4017-B2A3-0CBA8D92972F}"/>
              </a:ext>
            </a:extLst>
          </p:cNvPr>
          <p:cNvSpPr/>
          <p:nvPr/>
        </p:nvSpPr>
        <p:spPr>
          <a:xfrm>
            <a:off x="339405" y="362060"/>
            <a:ext cx="11513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The plan’s enabling components expand and accelerate climate action 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F03F0D9-CC4C-40D6-A6F4-36222A0287A5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58A1CE6-3825-4055-BDC5-2F0EB41738B8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4A0BDF-8848-4D4C-9603-5E35D74C40DD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37DEA0-25C1-429B-9082-484787837970}"/>
              </a:ext>
            </a:extLst>
          </p:cNvPr>
          <p:cNvGrpSpPr/>
          <p:nvPr/>
        </p:nvGrpSpPr>
        <p:grpSpPr>
          <a:xfrm>
            <a:off x="970574" y="2074667"/>
            <a:ext cx="10235083" cy="3848258"/>
            <a:chOff x="944503" y="2202710"/>
            <a:chExt cx="10235083" cy="384825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88BE454-195E-47B1-863F-F537BB6CE1B8}"/>
                </a:ext>
              </a:extLst>
            </p:cNvPr>
            <p:cNvGrpSpPr/>
            <p:nvPr/>
          </p:nvGrpSpPr>
          <p:grpSpPr>
            <a:xfrm>
              <a:off x="944503" y="4850639"/>
              <a:ext cx="10235083" cy="1200329"/>
              <a:chOff x="944503" y="4907789"/>
              <a:chExt cx="10235083" cy="1200329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6CC8DDB-CE56-4542-9B78-53AED5AD0697}"/>
                  </a:ext>
                </a:extLst>
              </p:cNvPr>
              <p:cNvSpPr txBox="1"/>
              <p:nvPr/>
            </p:nvSpPr>
            <p:spPr>
              <a:xfrm>
                <a:off x="4827938" y="4907789"/>
                <a:ext cx="253612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b="1" dirty="0">
                    <a:solidFill>
                      <a:srgbClr val="203864"/>
                    </a:solidFill>
                    <a:latin typeface="Georgia" panose="02040502050405020303" pitchFamily="18" charset="0"/>
                    <a:ea typeface="Gadugi" panose="020B0502040204020203" pitchFamily="34" charset="0"/>
                    <a:cs typeface="Times New Roman" panose="02020603050405020304" pitchFamily="18" charset="0"/>
                  </a:rPr>
                  <a:t>Advancing environmental justice and equity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B1A6331-F6EB-42A0-9DF4-66074A32C046}"/>
                  </a:ext>
                </a:extLst>
              </p:cNvPr>
              <p:cNvSpPr txBox="1"/>
              <p:nvPr/>
            </p:nvSpPr>
            <p:spPr>
              <a:xfrm>
                <a:off x="944503" y="4907789"/>
                <a:ext cx="26719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b="1" dirty="0">
                    <a:solidFill>
                      <a:srgbClr val="203864"/>
                    </a:solidFill>
                    <a:latin typeface="Georgia" panose="02040502050405020303" pitchFamily="18" charset="0"/>
                    <a:ea typeface="Gadugi" panose="020B0502040204020203" pitchFamily="34" charset="0"/>
                    <a:cs typeface="Times New Roman" panose="02020603050405020304" pitchFamily="18" charset="0"/>
                  </a:rPr>
                  <a:t>Mainstreaming sustainability within the Federal workforce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210D0F9-6638-4DB3-A2A2-32A39BB9B4F0}"/>
                  </a:ext>
                </a:extLst>
              </p:cNvPr>
              <p:cNvSpPr txBox="1"/>
              <p:nvPr/>
            </p:nvSpPr>
            <p:spPr>
              <a:xfrm>
                <a:off x="8643465" y="4907789"/>
                <a:ext cx="253612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b="1" dirty="0">
                    <a:solidFill>
                      <a:srgbClr val="203864"/>
                    </a:solidFill>
                    <a:latin typeface="Georgia" panose="02040502050405020303" pitchFamily="18" charset="0"/>
                    <a:ea typeface="Gadugi" panose="020B0502040204020203" pitchFamily="34" charset="0"/>
                    <a:cs typeface="Times New Roman" panose="02020603050405020304" pitchFamily="18" charset="0"/>
                  </a:rPr>
                  <a:t>Leveraging domestic and international partnerships</a:t>
                </a:r>
                <a:endParaRPr lang="en-US" dirty="0">
                  <a:solidFill>
                    <a:srgbClr val="203864"/>
                  </a:solidFill>
                  <a:latin typeface="Georgia" panose="02040502050405020303" pitchFamily="18" charset="0"/>
                  <a:ea typeface="Gadugi" panose="020B0502040204020203" pitchFamily="34" charset="0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1E996E1-67BF-454B-884D-4F1492CD3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896" y="2202710"/>
              <a:ext cx="2452578" cy="24525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D37F47-BA33-468A-904D-219821B44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503" y="2202710"/>
              <a:ext cx="2568867" cy="24525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DD1DE2-7029-4758-A991-F7C9A286E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5235" y="2267361"/>
              <a:ext cx="2452579" cy="2452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4161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B6E746F-9392-4B8B-B02A-AFEF43BE451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56" y="2097061"/>
            <a:ext cx="2232721" cy="2232721"/>
          </a:xfrm>
          <a:prstGeom prst="rect">
            <a:avLst/>
          </a:prstGeom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7C4C6303-0587-4198-A8BD-A8A1E7AB2BDA}"/>
              </a:ext>
            </a:extLst>
          </p:cNvPr>
          <p:cNvSpPr/>
          <p:nvPr/>
        </p:nvSpPr>
        <p:spPr>
          <a:xfrm>
            <a:off x="-30758" y="-13464"/>
            <a:ext cx="12207768" cy="13818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AD83EAF-E8A4-4017-B2A3-0CBA8D92972F}"/>
              </a:ext>
            </a:extLst>
          </p:cNvPr>
          <p:cNvSpPr/>
          <p:nvPr/>
        </p:nvSpPr>
        <p:spPr>
          <a:xfrm>
            <a:off x="331523" y="364737"/>
            <a:ext cx="1151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The Federal Government is implementing a three-part strategy to achieve 100% CFE by 2030, with at least 50% on 24/7 basis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EA38EC-A569-48AD-8A29-7243DA41E3E1}"/>
              </a:ext>
            </a:extLst>
          </p:cNvPr>
          <p:cNvGrpSpPr/>
          <p:nvPr/>
        </p:nvGrpSpPr>
        <p:grpSpPr>
          <a:xfrm>
            <a:off x="1599643" y="4609851"/>
            <a:ext cx="9249741" cy="1200329"/>
            <a:chOff x="960272" y="4869781"/>
            <a:chExt cx="10160564" cy="249465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82CC57C-E604-4766-8F2B-D25D220EA491}"/>
                </a:ext>
              </a:extLst>
            </p:cNvPr>
            <p:cNvSpPr txBox="1"/>
            <p:nvPr/>
          </p:nvSpPr>
          <p:spPr>
            <a:xfrm>
              <a:off x="4499118" y="4869781"/>
              <a:ext cx="2804969" cy="2494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2400" b="1" dirty="0">
                  <a:solidFill>
                    <a:srgbClr val="203864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Using power</a:t>
              </a:r>
            </a:p>
            <a:p>
              <a:pPr algn="ctr" defTabSz="914377">
                <a:defRPr/>
              </a:pPr>
              <a:r>
                <a:rPr lang="en-US" sz="2400" b="1" dirty="0">
                  <a:solidFill>
                    <a:srgbClr val="203864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purchase agreements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1BDEEDB-414D-4F32-BE39-BC485672B1CE}"/>
                </a:ext>
              </a:extLst>
            </p:cNvPr>
            <p:cNvSpPr txBox="1"/>
            <p:nvPr/>
          </p:nvSpPr>
          <p:spPr>
            <a:xfrm>
              <a:off x="960272" y="4869781"/>
              <a:ext cx="2671944" cy="1727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2400" b="1" dirty="0">
                  <a:solidFill>
                    <a:srgbClr val="203864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Engaging utilities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B6A13C-A77B-4752-8565-DD3B48AB9614}"/>
                </a:ext>
              </a:extLst>
            </p:cNvPr>
            <p:cNvSpPr txBox="1"/>
            <p:nvPr/>
          </p:nvSpPr>
          <p:spPr>
            <a:xfrm>
              <a:off x="8584715" y="4869781"/>
              <a:ext cx="2536121" cy="2494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2400" b="1" dirty="0">
                  <a:solidFill>
                    <a:srgbClr val="203864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Developing more onsite energy</a:t>
              </a:r>
              <a:endParaRPr lang="en-US" sz="2400" dirty="0">
                <a:solidFill>
                  <a:srgbClr val="203864"/>
                </a:solidFill>
                <a:latin typeface="Georgia" panose="02040502050405020303" pitchFamily="18" charset="0"/>
                <a:ea typeface="Gadugi" panose="020B0502040204020203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3C627B-CB3A-4B21-A348-239DD048D9D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161" y="2349854"/>
            <a:ext cx="1905355" cy="190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F34143-9726-4B11-B7E6-CA89820155D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33" y="2331442"/>
            <a:ext cx="1998340" cy="1998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18D28F-BE60-4017-9329-819B58C7B24B}"/>
              </a:ext>
            </a:extLst>
          </p:cNvPr>
          <p:cNvSpPr txBox="1"/>
          <p:nvPr/>
        </p:nvSpPr>
        <p:spPr>
          <a:xfrm>
            <a:off x="10054355" y="13978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100% 24/7 CFE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0233D4-39E1-4827-989D-84A9F2D41B06}"/>
              </a:ext>
            </a:extLst>
          </p:cNvPr>
          <p:cNvGrpSpPr/>
          <p:nvPr/>
        </p:nvGrpSpPr>
        <p:grpSpPr>
          <a:xfrm>
            <a:off x="10715624" y="6371027"/>
            <a:ext cx="1492144" cy="216624"/>
            <a:chOff x="10060361" y="6578828"/>
            <a:chExt cx="2147407" cy="17118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F4313A-0138-4CFF-BC1D-11A5C2BCBA1D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0B59A0-AF24-4D1B-95E3-BEF27744CEE7}"/>
                </a:ext>
              </a:extLst>
            </p:cNvPr>
            <p:cNvSpPr txBox="1"/>
            <p:nvPr/>
          </p:nvSpPr>
          <p:spPr>
            <a:xfrm>
              <a:off x="11781588" y="6579761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957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EC4623-2AC7-492B-8208-C21307152DA5}"/>
              </a:ext>
            </a:extLst>
          </p:cNvPr>
          <p:cNvSpPr/>
          <p:nvPr/>
        </p:nvSpPr>
        <p:spPr>
          <a:xfrm>
            <a:off x="0" y="-32270"/>
            <a:ext cx="12184116" cy="1381836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35455B-85F1-4EA2-8A07-4954F68C55D8}"/>
              </a:ext>
            </a:extLst>
          </p:cNvPr>
          <p:cNvSpPr/>
          <p:nvPr/>
        </p:nvSpPr>
        <p:spPr>
          <a:xfrm>
            <a:off x="506520" y="371511"/>
            <a:ext cx="1151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The Federal Government is taking significant CFE action now by investing in clean energy industries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948B50-C37E-4CF6-B410-1B62EBE25574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092058" y="1349566"/>
            <a:ext cx="3942" cy="5525018"/>
          </a:xfrm>
          <a:prstGeom prst="line">
            <a:avLst/>
          </a:prstGeom>
          <a:ln w="762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2D5C66-59E8-456F-919A-186B79E72557}"/>
              </a:ext>
            </a:extLst>
          </p:cNvPr>
          <p:cNvGrpSpPr/>
          <p:nvPr/>
        </p:nvGrpSpPr>
        <p:grpSpPr>
          <a:xfrm>
            <a:off x="892625" y="1528574"/>
            <a:ext cx="4288692" cy="2640726"/>
            <a:chOff x="730699" y="1597899"/>
            <a:chExt cx="4416883" cy="27813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B22314-3BE7-4074-B3DA-E350CAACA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01" y="1597899"/>
              <a:ext cx="4416881" cy="2781336"/>
            </a:xfrm>
            <a:prstGeom prst="rect">
              <a:avLst/>
            </a:prstGeom>
            <a:ln w="38100">
              <a:solidFill>
                <a:srgbClr val="002060"/>
              </a:solidFill>
            </a:ln>
            <a:effectLst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8094BC-4CCE-4368-87A1-5F890AB86ADE}"/>
                </a:ext>
              </a:extLst>
            </p:cNvPr>
            <p:cNvSpPr txBox="1"/>
            <p:nvPr/>
          </p:nvSpPr>
          <p:spPr>
            <a:xfrm>
              <a:off x="730699" y="1597899"/>
              <a:ext cx="3165025" cy="551080"/>
            </a:xfrm>
            <a:prstGeom prst="rect">
              <a:avLst/>
            </a:prstGeom>
            <a:solidFill>
              <a:srgbClr val="203864"/>
            </a:solidFill>
            <a:ln>
              <a:solidFill>
                <a:srgbClr val="20386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eorgia" panose="02040502050405020303" pitchFamily="18" charset="0"/>
                  <a:ea typeface="Gadugi" panose="020B0502040204020203" pitchFamily="34" charset="0"/>
                </a:rPr>
                <a:t>Edwards Air Force Base, California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F14903-C154-49AF-8E87-7A5E8B739B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t="872" r="1406" b="3723"/>
          <a:stretch/>
        </p:blipFill>
        <p:spPr>
          <a:xfrm>
            <a:off x="602243" y="4797512"/>
            <a:ext cx="1406484" cy="1381837"/>
          </a:xfrm>
          <a:prstGeom prst="ellipse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C07910B-B393-4243-BA13-17A6720CF873}"/>
              </a:ext>
            </a:extLst>
          </p:cNvPr>
          <p:cNvSpPr/>
          <p:nvPr/>
        </p:nvSpPr>
        <p:spPr>
          <a:xfrm>
            <a:off x="2008729" y="4363409"/>
            <a:ext cx="3683376" cy="22500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2022</a:t>
            </a:r>
            <a:endParaRPr lang="en-US" sz="2000" dirty="0">
              <a:solidFill>
                <a:srgbClr val="002060"/>
              </a:solidFill>
              <a:latin typeface="Georgia" panose="02040502050405020303" pitchFamily="18" charset="0"/>
              <a:ea typeface="Gadug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520 MW (one of nation’s largest PV projects)</a:t>
            </a:r>
            <a:r>
              <a:rPr lang="en-US" sz="20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 of CFE added to the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1,000+</a:t>
            </a:r>
            <a:r>
              <a:rPr lang="en-US" sz="20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 union and construction jobs created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CE7491-18A3-4D3F-96AC-B753B191891E}"/>
              </a:ext>
            </a:extLst>
          </p:cNvPr>
          <p:cNvSpPr txBox="1"/>
          <p:nvPr/>
        </p:nvSpPr>
        <p:spPr>
          <a:xfrm>
            <a:off x="6380791" y="1512885"/>
            <a:ext cx="5615262" cy="320012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Feb. 2022 DOD-GSA 24/7 CFE Request for Information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05E293B-BF33-4B42-9F28-D37EC40D6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71" y="2148188"/>
            <a:ext cx="1227647" cy="1227647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2021EC3-1406-439D-9459-46936AFCAABA}"/>
              </a:ext>
            </a:extLst>
          </p:cNvPr>
          <p:cNvSpPr/>
          <p:nvPr/>
        </p:nvSpPr>
        <p:spPr>
          <a:xfrm>
            <a:off x="7627820" y="2002599"/>
            <a:ext cx="4283811" cy="14064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Purpose</a:t>
            </a:r>
            <a:r>
              <a:rPr lang="en-US" sz="20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: Gather market information on capabilities in supplying hourly-matching CFE </a:t>
            </a:r>
          </a:p>
          <a:p>
            <a:r>
              <a:rPr lang="en-US" sz="20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to the Federal Government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989F72-0084-4A33-8226-5412E7929E1D}"/>
              </a:ext>
            </a:extLst>
          </p:cNvPr>
          <p:cNvGrpSpPr/>
          <p:nvPr/>
        </p:nvGrpSpPr>
        <p:grpSpPr>
          <a:xfrm>
            <a:off x="10715624" y="6371045"/>
            <a:ext cx="1492144" cy="216627"/>
            <a:chOff x="10060361" y="6578828"/>
            <a:chExt cx="2147407" cy="17118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7FDADE0-9334-42DD-9F54-5A96703D3FF7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514601-0C82-4BE9-ADE0-1FF0FFB1950C}"/>
                </a:ext>
              </a:extLst>
            </p:cNvPr>
            <p:cNvSpPr txBox="1"/>
            <p:nvPr/>
          </p:nvSpPr>
          <p:spPr>
            <a:xfrm>
              <a:off x="11781588" y="6579763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8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C1BA1A-598B-437E-8F5B-7CAD9F4A105B}"/>
              </a:ext>
            </a:extLst>
          </p:cNvPr>
          <p:cNvCxnSpPr>
            <a:cxnSpLocks/>
          </p:cNvCxnSpPr>
          <p:nvPr/>
        </p:nvCxnSpPr>
        <p:spPr>
          <a:xfrm flipH="1">
            <a:off x="6096001" y="3673415"/>
            <a:ext cx="6088115" cy="0"/>
          </a:xfrm>
          <a:prstGeom prst="line">
            <a:avLst/>
          </a:prstGeom>
          <a:ln w="762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8EEE73B-5C8C-404A-8063-BD02D868313D}"/>
              </a:ext>
            </a:extLst>
          </p:cNvPr>
          <p:cNvSpPr txBox="1"/>
          <p:nvPr/>
        </p:nvSpPr>
        <p:spPr>
          <a:xfrm>
            <a:off x="6380791" y="3836734"/>
            <a:ext cx="5615262" cy="320012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A Microgrid on Every Army Installation by 2035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E2D7560-436C-443F-924A-6E3949D60849}"/>
              </a:ext>
            </a:extLst>
          </p:cNvPr>
          <p:cNvSpPr/>
          <p:nvPr/>
        </p:nvSpPr>
        <p:spPr>
          <a:xfrm>
            <a:off x="7627820" y="4252274"/>
            <a:ext cx="4283811" cy="12616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Status</a:t>
            </a:r>
            <a:r>
              <a:rPr lang="en-US" sz="20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: 950 renewable energy projects supplying 480 MW </a:t>
            </a:r>
          </a:p>
          <a:p>
            <a:r>
              <a:rPr lang="en-US" sz="20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of power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F24ADAD-7BE5-4D11-94EB-C761E9400274}"/>
              </a:ext>
            </a:extLst>
          </p:cNvPr>
          <p:cNvSpPr/>
          <p:nvPr/>
        </p:nvSpPr>
        <p:spPr>
          <a:xfrm>
            <a:off x="7627820" y="5455896"/>
            <a:ext cx="4283811" cy="924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Goals</a:t>
            </a:r>
            <a:r>
              <a:rPr lang="en-US" sz="2000" dirty="0">
                <a:solidFill>
                  <a:srgbClr val="002060"/>
                </a:solidFill>
                <a:latin typeface="Georgia" panose="02040502050405020303" pitchFamily="18" charset="0"/>
                <a:ea typeface="Gadugi" panose="020B0502040204020203" pitchFamily="34" charset="0"/>
              </a:rPr>
              <a:t>: 25 microgrid energy projects planned through 2024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DEAFA-7D0E-4BF3-826B-74F1F6CB7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48" y="4320064"/>
            <a:ext cx="1052754" cy="1052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8111DF-FA06-4BDE-8915-4B32532171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31" y="5407002"/>
            <a:ext cx="1056696" cy="10566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AA7110-8DC5-448F-869E-F1B5AF3EE5ED}"/>
              </a:ext>
            </a:extLst>
          </p:cNvPr>
          <p:cNvSpPr txBox="1"/>
          <p:nvPr/>
        </p:nvSpPr>
        <p:spPr>
          <a:xfrm>
            <a:off x="10054355" y="13978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100% 24/7 CFE</a:t>
            </a:r>
          </a:p>
        </p:txBody>
      </p:sp>
    </p:spTree>
    <p:extLst>
      <p:ext uri="{BB962C8B-B14F-4D97-AF65-F5344CB8AC3E}">
        <p14:creationId xmlns:p14="http://schemas.microsoft.com/office/powerpoint/2010/main" val="2731436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6977B1-D143-4159-B148-01D971F1E8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6977B1-D143-4159-B148-01D971F1E8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8973B2F-56E3-4F94-B7C4-209F04E8503C}"/>
              </a:ext>
            </a:extLst>
          </p:cNvPr>
          <p:cNvGrpSpPr/>
          <p:nvPr/>
        </p:nvGrpSpPr>
        <p:grpSpPr>
          <a:xfrm>
            <a:off x="0" y="0"/>
            <a:ext cx="12184116" cy="1679131"/>
            <a:chOff x="-203194" y="1840073"/>
            <a:chExt cx="12184116" cy="180267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DD5286-46E9-4199-AC74-A60BB8055D3E}"/>
                </a:ext>
              </a:extLst>
            </p:cNvPr>
            <p:cNvSpPr/>
            <p:nvPr/>
          </p:nvSpPr>
          <p:spPr>
            <a:xfrm>
              <a:off x="-203194" y="1840073"/>
              <a:ext cx="12184116" cy="1802674"/>
            </a:xfrm>
            <a:prstGeom prst="rect">
              <a:avLst/>
            </a:prstGeom>
            <a:solidFill>
              <a:srgbClr val="203864"/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8155F1-EE50-4D5E-8314-AEBE487984E7}"/>
                </a:ext>
              </a:extLst>
            </p:cNvPr>
            <p:cNvSpPr/>
            <p:nvPr/>
          </p:nvSpPr>
          <p:spPr>
            <a:xfrm>
              <a:off x="303326" y="2372294"/>
              <a:ext cx="11513185" cy="892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The plan implements agency targets to deliver electrification for all 600,000 cars and trucks making up the Federal fleet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373D332-D941-4E1F-AEB8-FE56018E6D80}"/>
              </a:ext>
            </a:extLst>
          </p:cNvPr>
          <p:cNvGrpSpPr/>
          <p:nvPr/>
        </p:nvGrpSpPr>
        <p:grpSpPr>
          <a:xfrm>
            <a:off x="3483427" y="3003910"/>
            <a:ext cx="3609290" cy="3171571"/>
            <a:chOff x="2547217" y="3397704"/>
            <a:chExt cx="3609290" cy="31715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C6CE06-6111-4CF8-8F26-3DC21E8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088" y="3397704"/>
              <a:ext cx="1705282" cy="170528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1BED4A6-BE00-4C0D-99D1-91DB4F9364AA}"/>
                </a:ext>
              </a:extLst>
            </p:cNvPr>
            <p:cNvSpPr txBox="1"/>
            <p:nvPr/>
          </p:nvSpPr>
          <p:spPr>
            <a:xfrm>
              <a:off x="2547217" y="4999615"/>
              <a:ext cx="360929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2400" dirty="0">
                  <a:solidFill>
                    <a:srgbClr val="203864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100% of medium- </a:t>
              </a:r>
            </a:p>
            <a:p>
              <a:pPr algn="ctr" defTabSz="914377">
                <a:defRPr/>
              </a:pPr>
              <a:r>
                <a:rPr lang="en-US" sz="2400" dirty="0">
                  <a:solidFill>
                    <a:srgbClr val="203864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and heavy-duty </a:t>
              </a:r>
            </a:p>
            <a:p>
              <a:pPr algn="ctr" defTabSz="914377">
                <a:defRPr/>
              </a:pPr>
              <a:r>
                <a:rPr lang="en-US" sz="2400" dirty="0">
                  <a:solidFill>
                    <a:srgbClr val="203864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rPr>
                <a:t>vehicle acquisitions are ZEVs 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37C4AB8-F80E-4C01-ACBE-1E038C946F40}"/>
              </a:ext>
            </a:extLst>
          </p:cNvPr>
          <p:cNvSpPr txBox="1"/>
          <p:nvPr/>
        </p:nvSpPr>
        <p:spPr>
          <a:xfrm>
            <a:off x="4164320" y="2443413"/>
            <a:ext cx="1694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203864"/>
                </a:solidFill>
                <a:latin typeface="Georgia" panose="02040502050405020303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2035</a:t>
            </a:r>
            <a:endParaRPr lang="en-US" sz="3600" dirty="0">
              <a:solidFill>
                <a:srgbClr val="203864"/>
              </a:solidFill>
              <a:latin typeface="Georgia" panose="02040502050405020303" pitchFamily="18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B206DD3-B8EC-4E26-A110-ED78146E0255}"/>
              </a:ext>
            </a:extLst>
          </p:cNvPr>
          <p:cNvGrpSpPr/>
          <p:nvPr/>
        </p:nvGrpSpPr>
        <p:grpSpPr>
          <a:xfrm>
            <a:off x="10715624" y="6371045"/>
            <a:ext cx="1492144" cy="216627"/>
            <a:chOff x="10060361" y="6578828"/>
            <a:chExt cx="2147407" cy="1711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6D7083-2735-48CB-867F-256A1CE8973E}"/>
                </a:ext>
              </a:extLst>
            </p:cNvPr>
            <p:cNvSpPr txBox="1"/>
            <p:nvPr/>
          </p:nvSpPr>
          <p:spPr>
            <a:xfrm>
              <a:off x="10060361" y="6578828"/>
              <a:ext cx="1721224" cy="17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White House CSO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4868090-4D97-4F61-95DB-50534C9FB001}"/>
                </a:ext>
              </a:extLst>
            </p:cNvPr>
            <p:cNvSpPr txBox="1"/>
            <p:nvPr/>
          </p:nvSpPr>
          <p:spPr>
            <a:xfrm>
              <a:off x="11781588" y="6579763"/>
              <a:ext cx="426180" cy="1702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Georgia" panose="02040502050405020303" pitchFamily="18" charset="0"/>
                  <a:ea typeface="Gadugi" panose="020B0502040204020203" pitchFamily="34" charset="0"/>
                </a:rPr>
                <a:t>9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A1891E0-19AB-4227-8E66-2D2A8AAAF502}"/>
              </a:ext>
            </a:extLst>
          </p:cNvPr>
          <p:cNvGrpSpPr/>
          <p:nvPr/>
        </p:nvGrpSpPr>
        <p:grpSpPr>
          <a:xfrm>
            <a:off x="139706" y="2443413"/>
            <a:ext cx="3609290" cy="3346612"/>
            <a:chOff x="810882" y="2233101"/>
            <a:chExt cx="3609290" cy="334661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00CFE5-7B18-4F4B-A91C-679C409C4E10}"/>
                </a:ext>
              </a:extLst>
            </p:cNvPr>
            <p:cNvGrpSpPr/>
            <p:nvPr/>
          </p:nvGrpSpPr>
          <p:grpSpPr>
            <a:xfrm>
              <a:off x="810882" y="2233101"/>
              <a:ext cx="3609290" cy="3346612"/>
              <a:chOff x="-123921" y="2233101"/>
              <a:chExt cx="3609290" cy="334661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09CED4F-E11B-4003-85F9-638C8DE2FC7D}"/>
                  </a:ext>
                </a:extLst>
              </p:cNvPr>
              <p:cNvSpPr txBox="1"/>
              <p:nvPr/>
            </p:nvSpPr>
            <p:spPr>
              <a:xfrm>
                <a:off x="-123921" y="4379384"/>
                <a:ext cx="360929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2400" dirty="0">
                    <a:solidFill>
                      <a:srgbClr val="203864"/>
                    </a:solidFill>
                    <a:latin typeface="Georgia" panose="02040502050405020303" pitchFamily="18" charset="0"/>
                    <a:ea typeface="Gadugi" panose="020B0502040204020203" pitchFamily="34" charset="0"/>
                    <a:cs typeface="Times New Roman" panose="02020603050405020304" pitchFamily="18" charset="0"/>
                  </a:rPr>
                  <a:t>100% of annual </a:t>
                </a:r>
              </a:p>
              <a:p>
                <a:pPr algn="ctr" defTabSz="914377">
                  <a:defRPr/>
                </a:pPr>
                <a:r>
                  <a:rPr lang="en-US" sz="2400" dirty="0">
                    <a:solidFill>
                      <a:srgbClr val="203864"/>
                    </a:solidFill>
                    <a:latin typeface="Georgia" panose="02040502050405020303" pitchFamily="18" charset="0"/>
                    <a:ea typeface="Gadugi" panose="020B0502040204020203" pitchFamily="34" charset="0"/>
                    <a:cs typeface="Times New Roman" panose="02020603050405020304" pitchFamily="18" charset="0"/>
                  </a:rPr>
                  <a:t>light-duty vehicle acquisitions are ZEVs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941C09-3481-4F93-842C-75758A49D075}"/>
                  </a:ext>
                </a:extLst>
              </p:cNvPr>
              <p:cNvSpPr txBox="1"/>
              <p:nvPr/>
            </p:nvSpPr>
            <p:spPr>
              <a:xfrm>
                <a:off x="790413" y="2233101"/>
                <a:ext cx="16024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4000" b="1" dirty="0">
                    <a:solidFill>
                      <a:srgbClr val="203864"/>
                    </a:solidFill>
                    <a:latin typeface="Georgia" panose="02040502050405020303" pitchFamily="18" charset="0"/>
                    <a:ea typeface="Gadugi" panose="020B0502040204020203" pitchFamily="34" charset="0"/>
                    <a:cs typeface="Times New Roman" panose="02020603050405020304" pitchFamily="18" charset="0"/>
                  </a:rPr>
                  <a:t>2027</a:t>
                </a:r>
                <a:endParaRPr lang="en-US" sz="3600" dirty="0">
                  <a:solidFill>
                    <a:srgbClr val="203864"/>
                  </a:solidFill>
                  <a:latin typeface="Georgia" panose="02040502050405020303" pitchFamily="18" charset="0"/>
                  <a:ea typeface="Gadugi" panose="020B0502040204020203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0A23C6-83DC-4C51-91FA-EE57C5E95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5623" y="2674102"/>
              <a:ext cx="1705282" cy="170528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6470F4B-B21D-43F0-8A12-F93039B007DF}"/>
              </a:ext>
            </a:extLst>
          </p:cNvPr>
          <p:cNvSpPr txBox="1"/>
          <p:nvPr/>
        </p:nvSpPr>
        <p:spPr>
          <a:xfrm>
            <a:off x="9084797" y="-2880"/>
            <a:ext cx="312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eorgia" panose="02040502050405020303" pitchFamily="18" charset="0"/>
              </a:rPr>
              <a:t>100% ZEV Federal Fleets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80AA2-17A5-48C2-9FF9-A8C33FE10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17" y="2680975"/>
            <a:ext cx="4726767" cy="2658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sx="1000" sy="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58802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agle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gleTheme" id="{2C54E935-8E33-4C1A-91C8-EA3E7B5A9B77}" vid="{32F0779E-DA5D-449D-98A4-39D3E01F9C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ceb89b1-43dc-4aae-a16c-01c1694fbffc">Z6PV6Y76EUVM-126-1358</_dlc_DocId>
    <_dlc_DocIdUrl xmlns="eceb89b1-43dc-4aae-a16c-01c1694fbffc">
      <Url>https://ceq.sites.eop.gov/ceqo/_layouts/15/DocIdRedir.aspx?ID=Z6PV6Y76EUVM-126-1358</Url>
      <Description>Z6PV6Y76EUVM-126-1358</Description>
    </_dlc_DocIdUrl>
    <Contents xmlns="94894cd6-82da-420e-99e5-471af1206434" xsi:nil="true"/>
    <Doc_Status xmlns="eceb89b1-43dc-4aae-a16c-01c1694fbffc">Draft</Doc_Status>
    <PresMemo3 xmlns="eceb89b1-43dc-4aae-a16c-01c1694fbffc">No</PresMemo3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7D835B1A16494DB3BEC7D9763810D5" ma:contentTypeVersion="6276" ma:contentTypeDescription="Create a new document." ma:contentTypeScope="" ma:versionID="af84b292126ad40458af8f4cb1839898">
  <xsd:schema xmlns:xsd="http://www.w3.org/2001/XMLSchema" xmlns:xs="http://www.w3.org/2001/XMLSchema" xmlns:p="http://schemas.microsoft.com/office/2006/metadata/properties" xmlns:ns2="eceb89b1-43dc-4aae-a16c-01c1694fbffc" xmlns:ns3="94894cd6-82da-420e-99e5-471af1206434" targetNamespace="http://schemas.microsoft.com/office/2006/metadata/properties" ma:root="true" ma:fieldsID="097106168c541a2d578a6a458a1ea893" ns2:_="" ns3:_="">
    <xsd:import namespace="eceb89b1-43dc-4aae-a16c-01c1694fbffc"/>
    <xsd:import namespace="94894cd6-82da-420e-99e5-471af1206434"/>
    <xsd:element name="properties">
      <xsd:complexType>
        <xsd:sequence>
          <xsd:element name="documentManagement">
            <xsd:complexType>
              <xsd:all>
                <xsd:element ref="ns2:Doc_Status" minOccurs="0"/>
                <xsd:element ref="ns2:PresMemo3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Cont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eb89b1-43dc-4aae-a16c-01c1694fbffc" elementFormDefault="qualified">
    <xsd:import namespace="http://schemas.microsoft.com/office/2006/documentManagement/types"/>
    <xsd:import namespace="http://schemas.microsoft.com/office/infopath/2007/PartnerControls"/>
    <xsd:element name="Doc_Status" ma:index="8" nillable="true" ma:displayName="Doc_Status" ma:default="Draft" ma:description="Doc_Status" ma:internalName="Doc_Status">
      <xsd:simpleType>
        <xsd:restriction base="dms:Choice">
          <xsd:enumeration value="Draft"/>
          <xsd:enumeration value="Final"/>
        </xsd:restriction>
      </xsd:simpleType>
    </xsd:element>
    <xsd:element name="PresMemo3" ma:index="9" nillable="true" ma:displayName="Memo to the President, AP, or DAP" ma:default="No" ma:description="Is this a memo to the President, Vice President, an assistant to the President, or a Deputy" ma:internalName="PresMemo3">
      <xsd:simpleType>
        <xsd:restriction base="dms:Choice">
          <xsd:enumeration value="No"/>
          <xsd:enumeration value="Yes"/>
        </xsd:restriction>
      </xsd:simpleType>
    </xsd:element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94cd6-82da-420e-99e5-471af1206434" elementFormDefault="qualified">
    <xsd:import namespace="http://schemas.microsoft.com/office/2006/documentManagement/types"/>
    <xsd:import namespace="http://schemas.microsoft.com/office/infopath/2007/PartnerControls"/>
    <xsd:element name="Contents" ma:index="15" nillable="true" ma:displayName="Contents" ma:internalName="Content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F06EF2-D191-4D34-9060-3C946E87E051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94894cd6-82da-420e-99e5-471af1206434"/>
    <ds:schemaRef ds:uri="http://purl.org/dc/elements/1.1/"/>
    <ds:schemaRef ds:uri="http://purl.org/dc/dcmitype/"/>
    <ds:schemaRef ds:uri="http://schemas.openxmlformats.org/package/2006/metadata/core-properties"/>
    <ds:schemaRef ds:uri="eceb89b1-43dc-4aae-a16c-01c1694fbffc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526B456-2659-48C2-9C2A-1584AFC9C9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eb89b1-43dc-4aae-a16c-01c1694fbffc"/>
    <ds:schemaRef ds:uri="94894cd6-82da-420e-99e5-471af12064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C41ED7-6B8A-423A-BB6B-10DD561A7A0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54C9D0B-1B59-4ECA-9917-DFC561A7C5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EagleTheme</Template>
  <TotalTime>58151</TotalTime>
  <Words>1387</Words>
  <Application>Microsoft Macintosh PowerPoint</Application>
  <PresentationFormat>Widescreen</PresentationFormat>
  <Paragraphs>257</Paragraphs>
  <Slides>22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Georgia</vt:lpstr>
      <vt:lpstr>Montserrat</vt:lpstr>
      <vt:lpstr>Source Serif Pro</vt:lpstr>
      <vt:lpstr>EagleTheme</vt:lpstr>
      <vt:lpstr>think-cell Slide</vt:lpstr>
      <vt:lpstr>  The Federal Sustainability Plan: Catalyzing Clean Energy Industries and Jobs  Through Federal Sustainability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Carmichael, Cara T. EOP/CEQ</dc:creator>
  <cp:lastModifiedBy>Fieber, Courtney</cp:lastModifiedBy>
  <cp:revision>761</cp:revision>
  <dcterms:created xsi:type="dcterms:W3CDTF">2021-12-14T22:01:09Z</dcterms:created>
  <dcterms:modified xsi:type="dcterms:W3CDTF">2022-07-05T22:16:37Z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0x010100E67D835B1A16494DB3BEC7D9763810D5</vt:lpwstr>
  </property>
  <property fmtid="{D5CDD505-2E9C-101B-9397-08002B2CF9AE}" pid="3" name="_dlc_DocIdItemGuid">
    <vt:lpwstr>01acb440-635d-4036-8408-ae003279afb9</vt:lpwstr>
  </property>
</Properties>
</file>